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f1/7nkp4ffs45q7f6q26wwys9140000gn/T/native-pptx-NlTlwr/bg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0" y="698500"/>
            <a:ext cx="110617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8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PARTNER OVERVIEW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762000" y="2521049"/>
            <a:ext cx="10744200" cy="1147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320"/>
              </a:lnSpc>
              <a:buNone/>
            </a:pPr>
            <a:r>
              <a:rPr lang="en-US" sz="4000" b="1" dirty="0">
                <a:solidFill>
                  <a:srgbClr val="FFF8EC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Rosemary &amp; Rye</a:t>
            </a:r>
            <a:pPr algn="l" indent="0" marL="0">
              <a:lnSpc>
                <a:spcPts val="4320"/>
              </a:lnSpc>
              <a:buNone/>
            </a:pPr>
            <a:r>
              <a:rPr lang="en-US" sz="4000" b="1" dirty="0">
                <a:solidFill>
                  <a:srgbClr val="FFF8EC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
</a:t>
            </a:r>
            <a:pPr algn="l" indent="0" marL="0">
              <a:lnSpc>
                <a:spcPts val="4320"/>
              </a:lnSpc>
              <a:buNone/>
            </a:pPr>
            <a:r>
              <a:rPr lang="en-US" sz="4000" b="1" dirty="0">
                <a:solidFill>
                  <a:srgbClr val="F3C98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Bakery.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762000" y="3821410"/>
            <a:ext cx="6426200" cy="566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FFF8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Slow-fermented sourdough, baked fresh every morning — now taking online orders.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762000" y="5988050"/>
            <a:ext cx="312549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8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Prepared for Landlord &amp; Partners · September 2026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829105" y="5988050"/>
            <a:ext cx="1994595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8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rosemaryandrye.supercat.app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89700" y="1772642"/>
            <a:ext cx="5003800" cy="4196358"/>
          </a:xfrm>
          <a:prstGeom prst="roundRect">
            <a:avLst>
              <a:gd name="adj" fmla="val 2724"/>
            </a:avLst>
          </a:prstGeom>
          <a:solidFill>
            <a:srgbClr val="F1E6D4"/>
          </a:solidFill>
          <a:ln/>
        </p:spPr>
      </p:sp>
      <p:sp>
        <p:nvSpPr>
          <p:cNvPr id="3" name="Shape 1"/>
          <p:cNvSpPr/>
          <p:nvPr/>
        </p:nvSpPr>
        <p:spPr>
          <a:xfrm>
            <a:off x="6705600" y="3649266"/>
            <a:ext cx="57150" cy="57150"/>
          </a:xfrm>
          <a:prstGeom prst="ellipse">
            <a:avLst/>
          </a:prstGeom>
          <a:solidFill>
            <a:srgbClr val="6E8F6C"/>
          </a:solidFill>
          <a:ln/>
        </p:spPr>
      </p:sp>
      <p:sp>
        <p:nvSpPr>
          <p:cNvPr id="4" name="Shape 2"/>
          <p:cNvSpPr/>
          <p:nvPr/>
        </p:nvSpPr>
        <p:spPr>
          <a:xfrm>
            <a:off x="6705600" y="3989586"/>
            <a:ext cx="57150" cy="57150"/>
          </a:xfrm>
          <a:prstGeom prst="ellipse">
            <a:avLst/>
          </a:prstGeom>
          <a:solidFill>
            <a:srgbClr val="6E8F6C"/>
          </a:solidFill>
          <a:ln/>
        </p:spPr>
      </p:sp>
      <p:sp>
        <p:nvSpPr>
          <p:cNvPr id="5" name="Shape 3"/>
          <p:cNvSpPr/>
          <p:nvPr/>
        </p:nvSpPr>
        <p:spPr>
          <a:xfrm>
            <a:off x="6705600" y="4329906"/>
            <a:ext cx="57150" cy="57150"/>
          </a:xfrm>
          <a:prstGeom prst="ellipse">
            <a:avLst/>
          </a:prstGeom>
          <a:solidFill>
            <a:srgbClr val="6E8F6C"/>
          </a:solidFill>
          <a:ln/>
        </p:spPr>
      </p:sp>
      <p:sp>
        <p:nvSpPr>
          <p:cNvPr id="6" name="Text 4"/>
          <p:cNvSpPr/>
          <p:nvPr/>
        </p:nvSpPr>
        <p:spPr>
          <a:xfrm>
            <a:off x="698500" y="762000"/>
            <a:ext cx="111887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6E8F6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OPPORTUNITY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98500" y="1060450"/>
            <a:ext cx="11188700" cy="407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From a Saturday stand to </a:t>
            </a:r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the neighborhood’s everyday bakery</a:t>
            </a:r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.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698500" y="3359051"/>
            <a:ext cx="4140200" cy="1074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15"/>
              </a:lnSpc>
              <a:buNone/>
            </a:pPr>
            <a:r>
              <a:rPr lang="en-US" sz="13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Rosemary &amp; Rye started as a Saturday farmers-market stand — same starter, same recipes we still bake with today. Regulars kept asking for one thing: a way to order ahead before the bestsellers sold out.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705600" y="3255566"/>
            <a:ext cx="49657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What people kept asking for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851650" y="3592116"/>
            <a:ext cx="2214364" cy="264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Order ahead, skip the line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851650" y="3932436"/>
            <a:ext cx="2999978" cy="264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Know what’s fresh before they arrive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851650" y="4272756"/>
            <a:ext cx="2551807" cy="264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reason to keep coming back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5000" y="6426200"/>
            <a:ext cx="119012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Rosemary &amp; Rye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1343184" y="6426200"/>
            <a:ext cx="607516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 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f1/7nkp4ffs45q7f6q26wwys9140000gn/T/native-pptx-NlTlwr/bg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500" y="762000"/>
            <a:ext cx="111887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6E8F6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MENU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698500" y="1060450"/>
            <a:ext cx="11188700" cy="407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Fresh from the oven, </a:t>
            </a:r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every single morning</a:t>
            </a:r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.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1219200" y="1772642"/>
            <a:ext cx="10021292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Rosemary Sourdough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1219200" y="2032992"/>
            <a:ext cx="10021292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Slow-fermented 24 hours, sea salt &amp; olive oil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0986492" y="1855192"/>
            <a:ext cx="900708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$8.50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219200" y="2344142"/>
            <a:ext cx="10030321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Butter Croissant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1219200" y="2604492"/>
            <a:ext cx="10030321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Laminated 36 layers, baked to order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0995521" y="2426692"/>
            <a:ext cx="891679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$4.25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1219200" y="2915642"/>
            <a:ext cx="1001266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Cinnamon Swirl Roll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1219200" y="3175992"/>
            <a:ext cx="1001266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Brown-butter icing, made fresh daily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10977860" y="2998192"/>
            <a:ext cx="90934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$5.00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1219200" y="3487142"/>
            <a:ext cx="10046692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Classic Baguette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1219200" y="3747492"/>
            <a:ext cx="10046692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Crisp crust, open airy crumb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11011892" y="3569692"/>
            <a:ext cx="875308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$4.75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1219200" y="4058642"/>
            <a:ext cx="10006013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Rye &amp; Seed Loaf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1219200" y="4318992"/>
            <a:ext cx="10006013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Dark rye, sunflower &amp; flax seed crust · bestseller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10971213" y="4141192"/>
            <a:ext cx="915988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$9.00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635000" y="6426200"/>
            <a:ext cx="119012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Rosemary &amp; Rye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11342390" y="6426200"/>
            <a:ext cx="60831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 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8500" y="1772642"/>
            <a:ext cx="3496667" cy="1995091"/>
          </a:xfrm>
          <a:prstGeom prst="roundRect">
            <a:avLst>
              <a:gd name="adj" fmla="val 5729"/>
            </a:avLst>
          </a:prstGeom>
          <a:solidFill>
            <a:srgbClr val="F1E6D4"/>
          </a:solidFill>
          <a:ln/>
        </p:spPr>
      </p:sp>
      <p:sp>
        <p:nvSpPr>
          <p:cNvPr id="3" name="Shape 1"/>
          <p:cNvSpPr/>
          <p:nvPr/>
        </p:nvSpPr>
        <p:spPr>
          <a:xfrm>
            <a:off x="4347567" y="1772642"/>
            <a:ext cx="3496766" cy="1995091"/>
          </a:xfrm>
          <a:prstGeom prst="roundRect">
            <a:avLst>
              <a:gd name="adj" fmla="val 5729"/>
            </a:avLst>
          </a:prstGeom>
          <a:solidFill>
            <a:srgbClr val="F1E6D4"/>
          </a:solidFill>
          <a:ln/>
        </p:spPr>
      </p:sp>
      <p:sp>
        <p:nvSpPr>
          <p:cNvPr id="4" name="Shape 2"/>
          <p:cNvSpPr/>
          <p:nvPr/>
        </p:nvSpPr>
        <p:spPr>
          <a:xfrm>
            <a:off x="7996734" y="1772642"/>
            <a:ext cx="3496766" cy="1995091"/>
          </a:xfrm>
          <a:prstGeom prst="roundRect">
            <a:avLst>
              <a:gd name="adj" fmla="val 5729"/>
            </a:avLst>
          </a:prstGeom>
          <a:solidFill>
            <a:srgbClr val="F1E6D4"/>
          </a:solidFill>
          <a:ln/>
        </p:spPr>
      </p:sp>
      <p:sp>
        <p:nvSpPr>
          <p:cNvPr id="5" name="Text 3"/>
          <p:cNvSpPr/>
          <p:nvPr/>
        </p:nvSpPr>
        <p:spPr>
          <a:xfrm>
            <a:off x="698500" y="762000"/>
            <a:ext cx="111887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6E8F6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OFFER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98500" y="1060450"/>
            <a:ext cx="11188700" cy="407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Three ways to </a:t>
            </a:r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work with us</a:t>
            </a:r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.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889000" y="2001242"/>
            <a:ext cx="350936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01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89000" y="2286992"/>
            <a:ext cx="3509367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Neighborhood Subscription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89000" y="2610842"/>
            <a:ext cx="3509367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Weekly standing order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889000" y="2883892"/>
            <a:ext cx="3509367" cy="469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2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$28/wk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889000" y="3379192"/>
            <a:ext cx="3509367" cy="2107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rotating loaf + pastry box, delivered.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538067" y="2001242"/>
            <a:ext cx="3509466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02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538067" y="2286992"/>
            <a:ext cx="3509466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Wholesale Accounts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38067" y="2610842"/>
            <a:ext cx="3509466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Cafes &amp; restaurants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538067" y="2883892"/>
            <a:ext cx="3509466" cy="469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2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15% off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4538067" y="3379192"/>
            <a:ext cx="3509466" cy="2107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Standing daily orders, invoiced monthly.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8187234" y="2001242"/>
            <a:ext cx="3509466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03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187234" y="2286992"/>
            <a:ext cx="3509466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Private Event Catering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187234" y="2610842"/>
            <a:ext cx="3509466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By appointment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8187234" y="2883892"/>
            <a:ext cx="3509466" cy="469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2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From $180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8187234" y="3379192"/>
            <a:ext cx="3509466" cy="2107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Grazing boards &amp; loaf towers.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635000" y="6426200"/>
            <a:ext cx="119012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Rosemary &amp; Rye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1339513" y="6426200"/>
            <a:ext cx="611188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 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f1/7nkp4ffs45q7f6q26wwys9140000gn/T/native-pptx-NlTlwr/bg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98500" y="3442891"/>
            <a:ext cx="57150" cy="57150"/>
          </a:xfrm>
          <a:prstGeom prst="ellipse">
            <a:avLst/>
          </a:prstGeom>
          <a:solidFill>
            <a:srgbClr val="6E8F6C"/>
          </a:solidFill>
          <a:ln/>
        </p:spPr>
      </p:sp>
      <p:sp>
        <p:nvSpPr>
          <p:cNvPr id="4" name="Shape 1"/>
          <p:cNvSpPr/>
          <p:nvPr/>
        </p:nvSpPr>
        <p:spPr>
          <a:xfrm>
            <a:off x="698500" y="3821311"/>
            <a:ext cx="57150" cy="57150"/>
          </a:xfrm>
          <a:prstGeom prst="ellipse">
            <a:avLst/>
          </a:prstGeom>
          <a:solidFill>
            <a:srgbClr val="6E8F6C"/>
          </a:solidFill>
          <a:ln/>
        </p:spPr>
      </p:sp>
      <p:sp>
        <p:nvSpPr>
          <p:cNvPr id="5" name="Shape 2"/>
          <p:cNvSpPr/>
          <p:nvPr/>
        </p:nvSpPr>
        <p:spPr>
          <a:xfrm>
            <a:off x="698500" y="4199731"/>
            <a:ext cx="57150" cy="57150"/>
          </a:xfrm>
          <a:prstGeom prst="ellipse">
            <a:avLst/>
          </a:prstGeom>
          <a:solidFill>
            <a:srgbClr val="6E8F6C"/>
          </a:solidFill>
          <a:ln/>
        </p:spPr>
      </p:sp>
      <p:sp>
        <p:nvSpPr>
          <p:cNvPr id="6" name="Text 3"/>
          <p:cNvSpPr/>
          <p:nvPr/>
        </p:nvSpPr>
        <p:spPr>
          <a:xfrm>
            <a:off x="698500" y="762000"/>
            <a:ext cx="111887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6E8F6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ROSEMARY &amp; RYE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98500" y="1060450"/>
            <a:ext cx="11188700" cy="407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What makes it </a:t>
            </a:r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worth the walk</a:t>
            </a:r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.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844550" y="3385741"/>
            <a:ext cx="3493591" cy="264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24-hour, slow-fermented sourdough starter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44550" y="3764161"/>
            <a:ext cx="3925788" cy="264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Small batches, baked from scratch every morning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44550" y="4142581"/>
            <a:ext cx="3524746" cy="264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Family recipes — not a commissary supplier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565900" y="3581896"/>
            <a:ext cx="1483916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FFF8EC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Loyalty Card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248400" y="3950196"/>
            <a:ext cx="54102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FFF8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Buy 9 loaves, get the 10th free — already live in store and online.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35000" y="6426200"/>
            <a:ext cx="119012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Rosemary &amp; Rye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11344870" y="6426200"/>
            <a:ext cx="60583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 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8500" y="1772642"/>
            <a:ext cx="10795000" cy="1595041"/>
          </a:xfrm>
          <a:prstGeom prst="roundRect">
            <a:avLst>
              <a:gd name="adj" fmla="val 7166"/>
            </a:avLst>
          </a:prstGeom>
          <a:solidFill>
            <a:srgbClr val="F1E6D4"/>
          </a:solidFill>
          <a:ln/>
        </p:spPr>
      </p:sp>
      <p:sp>
        <p:nvSpPr>
          <p:cNvPr id="3" name="Text 1"/>
          <p:cNvSpPr/>
          <p:nvPr/>
        </p:nvSpPr>
        <p:spPr>
          <a:xfrm>
            <a:off x="698500" y="762000"/>
            <a:ext cx="111887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6E8F6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EARLY TRACTION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98500" y="1060450"/>
            <a:ext cx="11188700" cy="407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Off to a </a:t>
            </a:r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strong</a:t>
            </a:r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 start.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1003300" y="2128242"/>
            <a:ext cx="3653334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600"/>
              </a:lnSpc>
              <a:buNone/>
            </a:pPr>
            <a:r>
              <a:rPr lang="en-US" sz="46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180+</a:t>
            </a:r>
            <a:endParaRPr lang="en-US" sz="4600" dirty="0"/>
          </a:p>
        </p:txBody>
      </p:sp>
      <p:sp>
        <p:nvSpPr>
          <p:cNvPr id="6" name="Text 4"/>
          <p:cNvSpPr/>
          <p:nvPr/>
        </p:nvSpPr>
        <p:spPr>
          <a:xfrm>
            <a:off x="1003300" y="2814042"/>
            <a:ext cx="3653334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online orders in the first 6 weeks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466134" y="2128242"/>
            <a:ext cx="3653334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600"/>
              </a:lnSpc>
              <a:buNone/>
            </a:pPr>
            <a:r>
              <a:rPr lang="en-US" sz="46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4.8★</a:t>
            </a:r>
            <a:endParaRPr lang="en-US" sz="4600" dirty="0"/>
          </a:p>
        </p:txBody>
      </p:sp>
      <p:sp>
        <p:nvSpPr>
          <p:cNvPr id="8" name="Text 6"/>
          <p:cNvSpPr/>
          <p:nvPr/>
        </p:nvSpPr>
        <p:spPr>
          <a:xfrm>
            <a:off x="4466134" y="2814042"/>
            <a:ext cx="3653334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average rating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928967" y="2128242"/>
            <a:ext cx="3653334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600"/>
              </a:lnSpc>
              <a:buNone/>
            </a:pPr>
            <a:r>
              <a:rPr lang="en-US" sz="46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34%</a:t>
            </a:r>
            <a:endParaRPr lang="en-US" sz="4600" dirty="0"/>
          </a:p>
        </p:txBody>
      </p:sp>
      <p:sp>
        <p:nvSpPr>
          <p:cNvPr id="10" name="Text 8"/>
          <p:cNvSpPr/>
          <p:nvPr/>
        </p:nvSpPr>
        <p:spPr>
          <a:xfrm>
            <a:off x="7928967" y="2814042"/>
            <a:ext cx="3653334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reorder within 30 days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35000" y="6426200"/>
            <a:ext cx="119012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Rosemary &amp; Rye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1342191" y="6426200"/>
            <a:ext cx="60850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 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8500" y="2039342"/>
            <a:ext cx="2057400" cy="1143000"/>
          </a:xfrm>
          <a:prstGeom prst="roundRect">
            <a:avLst>
              <a:gd name="adj" fmla="val 10000"/>
            </a:avLst>
          </a:prstGeom>
          <a:solidFill>
            <a:srgbClr val="F1E6D4"/>
          </a:solidFill>
          <a:ln/>
        </p:spPr>
      </p:sp>
      <p:sp>
        <p:nvSpPr>
          <p:cNvPr id="3" name="Shape 1"/>
          <p:cNvSpPr/>
          <p:nvPr/>
        </p:nvSpPr>
        <p:spPr>
          <a:xfrm>
            <a:off x="2882900" y="2039342"/>
            <a:ext cx="2057400" cy="1143000"/>
          </a:xfrm>
          <a:prstGeom prst="roundRect">
            <a:avLst>
              <a:gd name="adj" fmla="val 10000"/>
            </a:avLst>
          </a:prstGeom>
          <a:solidFill>
            <a:srgbClr val="F1E6D4"/>
          </a:solidFill>
          <a:ln/>
        </p:spPr>
      </p:sp>
      <p:sp>
        <p:nvSpPr>
          <p:cNvPr id="4" name="Shape 2"/>
          <p:cNvSpPr/>
          <p:nvPr/>
        </p:nvSpPr>
        <p:spPr>
          <a:xfrm>
            <a:off x="5067300" y="2039342"/>
            <a:ext cx="2057400" cy="1143000"/>
          </a:xfrm>
          <a:prstGeom prst="roundRect">
            <a:avLst>
              <a:gd name="adj" fmla="val 10000"/>
            </a:avLst>
          </a:prstGeom>
          <a:solidFill>
            <a:srgbClr val="F1E6D4"/>
          </a:solidFill>
          <a:ln/>
        </p:spPr>
      </p:sp>
      <p:sp>
        <p:nvSpPr>
          <p:cNvPr id="5" name="Shape 3"/>
          <p:cNvSpPr/>
          <p:nvPr/>
        </p:nvSpPr>
        <p:spPr>
          <a:xfrm>
            <a:off x="7251700" y="2039342"/>
            <a:ext cx="2057400" cy="1143000"/>
          </a:xfrm>
          <a:prstGeom prst="roundRect">
            <a:avLst>
              <a:gd name="adj" fmla="val 10000"/>
            </a:avLst>
          </a:prstGeom>
          <a:solidFill>
            <a:srgbClr val="F1E6D4"/>
          </a:solidFill>
          <a:ln/>
        </p:spPr>
      </p:sp>
      <p:sp>
        <p:nvSpPr>
          <p:cNvPr id="6" name="Shape 4"/>
          <p:cNvSpPr/>
          <p:nvPr/>
        </p:nvSpPr>
        <p:spPr>
          <a:xfrm>
            <a:off x="9436100" y="2039342"/>
            <a:ext cx="2057400" cy="1143000"/>
          </a:xfrm>
          <a:prstGeom prst="roundRect">
            <a:avLst>
              <a:gd name="adj" fmla="val 10000"/>
            </a:avLst>
          </a:prstGeom>
          <a:solidFill>
            <a:srgbClr val="F1E6D4"/>
          </a:solidFill>
          <a:ln/>
        </p:spPr>
      </p:sp>
      <p:sp>
        <p:nvSpPr>
          <p:cNvPr id="7" name="Shape 5"/>
          <p:cNvSpPr/>
          <p:nvPr/>
        </p:nvSpPr>
        <p:spPr>
          <a:xfrm>
            <a:off x="698500" y="3334742"/>
            <a:ext cx="10795000" cy="508000"/>
          </a:xfrm>
          <a:prstGeom prst="roundRect">
            <a:avLst>
              <a:gd name="adj" fmla="val 22500"/>
            </a:avLst>
          </a:prstGeom>
          <a:solidFill>
            <a:srgbClr val="B5732A"/>
          </a:solidFill>
          <a:ln/>
        </p:spPr>
      </p:sp>
      <p:sp>
        <p:nvSpPr>
          <p:cNvPr id="8" name="Text 6"/>
          <p:cNvSpPr/>
          <p:nvPr/>
        </p:nvSpPr>
        <p:spPr>
          <a:xfrm>
            <a:off x="698500" y="762000"/>
            <a:ext cx="111887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6E8F6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FINANCIAL SUMMARY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98500" y="1060450"/>
            <a:ext cx="11188700" cy="407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The numbers, </a:t>
            </a:r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real and current</a:t>
            </a:r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.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698500" y="1493242"/>
            <a:ext cx="11188700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September 2026 · from the bakery’s own cash report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838200" y="2217142"/>
            <a:ext cx="2171700" cy="193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GROSS SALES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38200" y="2410817"/>
            <a:ext cx="2171700" cy="450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$20,014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022600" y="2217142"/>
            <a:ext cx="2171700" cy="193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COGS</a:t>
            </a:r>
            <a:endParaRPr lang="en-US" sz="750" dirty="0"/>
          </a:p>
        </p:txBody>
      </p:sp>
      <p:sp>
        <p:nvSpPr>
          <p:cNvPr id="14" name="Text 12"/>
          <p:cNvSpPr/>
          <p:nvPr/>
        </p:nvSpPr>
        <p:spPr>
          <a:xfrm>
            <a:off x="3022600" y="2410817"/>
            <a:ext cx="2171700" cy="450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$6,404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3022600" y="2861667"/>
            <a:ext cx="2171700" cy="193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32% of sales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5207000" y="2217142"/>
            <a:ext cx="2171700" cy="193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LABOR</a:t>
            </a:r>
            <a:endParaRPr lang="en-US" sz="750" dirty="0"/>
          </a:p>
        </p:txBody>
      </p:sp>
      <p:sp>
        <p:nvSpPr>
          <p:cNvPr id="17" name="Text 15"/>
          <p:cNvSpPr/>
          <p:nvPr/>
        </p:nvSpPr>
        <p:spPr>
          <a:xfrm>
            <a:off x="5207000" y="2410817"/>
            <a:ext cx="2171700" cy="450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$6,700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7391400" y="2217142"/>
            <a:ext cx="2171700" cy="193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RENT</a:t>
            </a:r>
            <a:endParaRPr lang="en-US" sz="750" dirty="0"/>
          </a:p>
        </p:txBody>
      </p:sp>
      <p:sp>
        <p:nvSpPr>
          <p:cNvPr id="19" name="Text 17"/>
          <p:cNvSpPr/>
          <p:nvPr/>
        </p:nvSpPr>
        <p:spPr>
          <a:xfrm>
            <a:off x="7391400" y="2410817"/>
            <a:ext cx="2171700" cy="450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$1,800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575800" y="2217142"/>
            <a:ext cx="2171700" cy="193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NET CASH</a:t>
            </a:r>
            <a:endParaRPr lang="en-US" sz="750" dirty="0"/>
          </a:p>
        </p:txBody>
      </p:sp>
      <p:sp>
        <p:nvSpPr>
          <p:cNvPr id="21" name="Text 19"/>
          <p:cNvSpPr/>
          <p:nvPr/>
        </p:nvSpPr>
        <p:spPr>
          <a:xfrm>
            <a:off x="9575800" y="2410817"/>
            <a:ext cx="2171700" cy="450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$5,109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9575800" y="2861667"/>
            <a:ext cx="2171700" cy="193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25.5% margin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901700" y="3474442"/>
            <a:ext cx="1715195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Net margin: 25.5%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9468941" y="3493492"/>
            <a:ext cx="2215059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Average $170 net cash per day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635000" y="6426200"/>
            <a:ext cx="119012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Rosemary &amp; Rye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11347648" y="6426200"/>
            <a:ext cx="60305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 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8500" y="1772642"/>
            <a:ext cx="3496667" cy="1479550"/>
          </a:xfrm>
          <a:prstGeom prst="roundRect">
            <a:avLst>
              <a:gd name="adj" fmla="val 7725"/>
            </a:avLst>
          </a:prstGeom>
          <a:solidFill>
            <a:srgbClr val="F1E6D4"/>
          </a:solidFill>
          <a:ln/>
        </p:spPr>
      </p:sp>
      <p:sp>
        <p:nvSpPr>
          <p:cNvPr id="3" name="Shape 1"/>
          <p:cNvSpPr/>
          <p:nvPr/>
        </p:nvSpPr>
        <p:spPr>
          <a:xfrm>
            <a:off x="4347567" y="1772642"/>
            <a:ext cx="3496766" cy="1479550"/>
          </a:xfrm>
          <a:prstGeom prst="roundRect">
            <a:avLst>
              <a:gd name="adj" fmla="val 7725"/>
            </a:avLst>
          </a:prstGeom>
          <a:solidFill>
            <a:srgbClr val="F1E6D4"/>
          </a:solidFill>
          <a:ln/>
        </p:spPr>
      </p:sp>
      <p:sp>
        <p:nvSpPr>
          <p:cNvPr id="4" name="Shape 2"/>
          <p:cNvSpPr/>
          <p:nvPr/>
        </p:nvSpPr>
        <p:spPr>
          <a:xfrm>
            <a:off x="7996734" y="1772642"/>
            <a:ext cx="3496766" cy="1479550"/>
          </a:xfrm>
          <a:prstGeom prst="roundRect">
            <a:avLst>
              <a:gd name="adj" fmla="val 7725"/>
            </a:avLst>
          </a:prstGeom>
          <a:solidFill>
            <a:srgbClr val="F1E6D4"/>
          </a:solidFill>
          <a:ln/>
        </p:spPr>
      </p:sp>
      <p:sp>
        <p:nvSpPr>
          <p:cNvPr id="5" name="Text 3"/>
          <p:cNvSpPr/>
          <p:nvPr/>
        </p:nvSpPr>
        <p:spPr>
          <a:xfrm>
            <a:off x="698500" y="762000"/>
            <a:ext cx="111887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6E8F6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ASK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98500" y="1060450"/>
            <a:ext cx="11188700" cy="407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What we’re asking for.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01700" y="2001242"/>
            <a:ext cx="348396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01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01700" y="2299692"/>
            <a:ext cx="3483967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Lease Renewal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01700" y="2655292"/>
            <a:ext cx="3166467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50"/>
              </a:lnSpc>
              <a:buNone/>
            </a:pPr>
            <a:r>
              <a:rPr lang="en-US" sz="114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3-year term at the current rate, so we can keep investing in the space.</a:t>
            </a:r>
            <a:endParaRPr lang="en-US" sz="1140" dirty="0"/>
          </a:p>
        </p:txBody>
      </p:sp>
      <p:sp>
        <p:nvSpPr>
          <p:cNvPr id="10" name="Text 8"/>
          <p:cNvSpPr/>
          <p:nvPr/>
        </p:nvSpPr>
        <p:spPr>
          <a:xfrm>
            <a:off x="4550767" y="2001242"/>
            <a:ext cx="3484066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02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50767" y="2299692"/>
            <a:ext cx="3484066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Exterior Signage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50767" y="2655292"/>
            <a:ext cx="3166566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50"/>
              </a:lnSpc>
              <a:buNone/>
            </a:pPr>
            <a:r>
              <a:rPr lang="en-US" sz="114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small illuminated sign, plus AM sandwich-board rights out front.</a:t>
            </a:r>
            <a:endParaRPr lang="en-US" sz="1140" dirty="0"/>
          </a:p>
        </p:txBody>
      </p:sp>
      <p:sp>
        <p:nvSpPr>
          <p:cNvPr id="13" name="Text 11"/>
          <p:cNvSpPr/>
          <p:nvPr/>
        </p:nvSpPr>
        <p:spPr>
          <a:xfrm>
            <a:off x="8199934" y="2001242"/>
            <a:ext cx="3484066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B5732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03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8199934" y="2299692"/>
            <a:ext cx="3484066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Patio Expansion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199934" y="2655292"/>
            <a:ext cx="3166566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50"/>
              </a:lnSpc>
              <a:buNone/>
            </a:pPr>
            <a:r>
              <a:rPr lang="en-US" sz="114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Four extra outdoor tables for the spring and summer season.</a:t>
            </a:r>
            <a:endParaRPr lang="en-US" sz="1140" dirty="0"/>
          </a:p>
        </p:txBody>
      </p:sp>
      <p:sp>
        <p:nvSpPr>
          <p:cNvPr id="16" name="Text 14"/>
          <p:cNvSpPr/>
          <p:nvPr/>
        </p:nvSpPr>
        <p:spPr>
          <a:xfrm>
            <a:off x="635000" y="6426200"/>
            <a:ext cx="119012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b="1" dirty="0">
                <a:solidFill>
                  <a:srgbClr val="2E231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Rosemary &amp; Rye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1342291" y="6426200"/>
            <a:ext cx="60840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 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2E231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f1/7nkp4ffs45q7f6q26wwys9140000gn/T/native-pptx-NlTlwr/bg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0" y="698500"/>
            <a:ext cx="110617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8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THANK YOU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762000" y="2608461"/>
            <a:ext cx="11061700" cy="517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672"/>
              </a:lnSpc>
              <a:buNone/>
            </a:pPr>
            <a:r>
              <a:rPr lang="en-US" sz="3400" b="1" dirty="0">
                <a:solidFill>
                  <a:srgbClr val="FFF8EC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Let’s keep </a:t>
            </a:r>
            <a:pPr algn="l" indent="0" marL="0">
              <a:lnSpc>
                <a:spcPts val="3672"/>
              </a:lnSpc>
              <a:buNone/>
            </a:pPr>
            <a:r>
              <a:rPr lang="en-US" sz="3400" b="1" dirty="0">
                <a:solidFill>
                  <a:srgbClr val="F3C98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baking</a:t>
            </a:r>
            <a:pPr algn="l" indent="0" marL="0">
              <a:lnSpc>
                <a:spcPts val="3672"/>
              </a:lnSpc>
              <a:buNone/>
            </a:pPr>
            <a:r>
              <a:rPr lang="en-US" sz="3400" b="1" dirty="0">
                <a:solidFill>
                  <a:srgbClr val="FFF8EC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 this together.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762000" y="3322439"/>
            <a:ext cx="558105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F3C98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1040705" y="3303389"/>
            <a:ext cx="3619202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FFF8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month — sign off on exterior signage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762000" y="3671689"/>
            <a:ext cx="579438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F3C98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062038" y="3652639"/>
            <a:ext cx="333633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FFF8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Next month — trial the patio for spring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762000" y="4020939"/>
            <a:ext cx="572294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F3C98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03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1054894" y="4001889"/>
            <a:ext cx="4146451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FFF8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Ongoing — keep growing online orders, together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62000" y="5988050"/>
            <a:ext cx="2550914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8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partners@rosemaryandrye.supercat.app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9829105" y="5988050"/>
            <a:ext cx="1994595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8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rosemaryandrye.supercat.app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2026-09-22T02:48:13Z</dcterms:created>
  <dcterms:modified xsi:type="dcterms:W3CDTF">2026-09-22T02:48:13Z</dcterms:modified>
</cp:coreProperties>
</file>