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embeddedFontLst>
    <p:embeddedFont>
      <p:font typeface="Archivo"/>
      <p:regular r:id="rIdNativePptxFont1"/>
      <p:bold r:id="rIdNativePptxFont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NativePptxFont1" Type="http://schemas.openxmlformats.org/officeDocument/2006/relationships/font" Target="fonts/nativePptxFont1.fntdata"/><Relationship Id="rIdNativePptxFont2" Type="http://schemas.openxmlformats.org/officeDocument/2006/relationships/font" Target="fonts/nativePptx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2286000"/>
            <a:ext cx="10553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9B73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SPONSOR RECAP · NOVEMBER 2026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762000" y="2692400"/>
            <a:ext cx="10236200" cy="15299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24"/>
              </a:lnSpc>
              <a:buNone/>
            </a:pPr>
            <a:r>
              <a:rPr lang="en-US" sz="56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your sponsorship</a:t>
            </a:r>
            <a:pPr algn="l" indent="0" marL="0">
              <a:lnSpc>
                <a:spcPts val="5824"/>
              </a:lnSpc>
              <a:buNone/>
            </a:pPr>
            <a:r>
              <a:rPr lang="en-US" sz="56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
</a:t>
            </a:r>
            <a:pPr algn="l" indent="0" marL="0">
              <a:lnSpc>
                <a:spcPts val="5824"/>
              </a:lnSpc>
              <a:buNone/>
            </a:pPr>
            <a:r>
              <a:rPr lang="en-US" sz="56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built in Portland</a:t>
            </a:r>
            <a:endParaRPr lang="en-US" sz="5600" dirty="0"/>
          </a:p>
        </p:txBody>
      </p:sp>
      <p:sp>
        <p:nvSpPr>
          <p:cNvPr id="5" name="Text 2"/>
          <p:cNvSpPr/>
          <p:nvPr/>
        </p:nvSpPr>
        <p:spPr>
          <a:xfrm>
            <a:off x="762000" y="4425553"/>
            <a:ext cx="10236200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 Small Business Summit 2026 · Thursday, November 12, 2026</a:t>
            </a:r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
</a:t>
            </a:r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Ropewalk Hall, 18 Tidewater Pier, Portland, Maine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290638" y="6055420"/>
            <a:ext cx="2554486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290638" y="6284020"/>
            <a:ext cx="2554486" cy="218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1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Prepared for our ten 2026 sponsors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7949406" y="6070600"/>
            <a:ext cx="3493294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14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Demo deck · Harborline is a fictional event made by SuperCat.</a:t>
            </a:r>
            <a:pPr algn="r" indent="0" marL="0">
              <a:lnSpc>
                <a:spcPts val="1500"/>
              </a:lnSpc>
              <a:buNone/>
            </a:pPr>
            <a:r>
              <a:rPr lang="en-US" sz="114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
</a:t>
            </a:r>
            <a:pPr algn="r" indent="0" marL="0">
              <a:lnSpc>
                <a:spcPts val="1500"/>
              </a:lnSpc>
              <a:buNone/>
            </a:pPr>
            <a:r>
              <a:rPr lang="en-US" sz="114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All names, businesses and figures are invented.</a:t>
            </a:r>
            <a:endParaRPr lang="en-US" sz="11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491581"/>
            <a:ext cx="5257800" cy="889000"/>
          </a:xfrm>
          <a:prstGeom prst="roundRect">
            <a:avLst>
              <a:gd name="adj" fmla="val 5714"/>
            </a:avLst>
          </a:prstGeom>
          <a:solidFill>
            <a:srgbClr val="FBFCFB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2704902"/>
            <a:ext cx="1733451" cy="4622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172200" y="2491581"/>
            <a:ext cx="5257800" cy="889000"/>
          </a:xfrm>
          <a:prstGeom prst="roundRect">
            <a:avLst>
              <a:gd name="adj" fmla="val 5714"/>
            </a:avLst>
          </a:prstGeom>
          <a:solidFill>
            <a:srgbClr val="FBFCFB"/>
          </a:solidFill>
          <a:ln/>
        </p:spPr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325" y="2704902"/>
            <a:ext cx="1733451" cy="46226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762000" y="3926681"/>
            <a:ext cx="2552700" cy="736600"/>
          </a:xfrm>
          <a:prstGeom prst="roundRect">
            <a:avLst>
              <a:gd name="adj" fmla="val 6897"/>
            </a:avLst>
          </a:prstGeom>
          <a:solidFill>
            <a:srgbClr val="FBFCFB"/>
          </a:solidFill>
          <a:ln/>
        </p:spPr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133" y="4103489"/>
            <a:ext cx="1316434" cy="382984"/>
          </a:xfrm>
          <a:prstGeom prst="rect">
            <a:avLst/>
          </a:prstGeom>
        </p:spPr>
      </p:pic>
      <p:sp>
        <p:nvSpPr>
          <p:cNvPr id="9" name="Shape 3"/>
          <p:cNvSpPr/>
          <p:nvPr/>
        </p:nvSpPr>
        <p:spPr>
          <a:xfrm>
            <a:off x="3467100" y="3926681"/>
            <a:ext cx="2552700" cy="736600"/>
          </a:xfrm>
          <a:prstGeom prst="roundRect">
            <a:avLst>
              <a:gd name="adj" fmla="val 6897"/>
            </a:avLst>
          </a:prstGeom>
          <a:solidFill>
            <a:srgbClr val="FBFCFB"/>
          </a:solidFill>
          <a:ln/>
        </p:spPr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5305" y="4103489"/>
            <a:ext cx="1436191" cy="382984"/>
          </a:xfrm>
          <a:prstGeom prst="rect">
            <a:avLst/>
          </a:prstGeom>
        </p:spPr>
      </p:pic>
      <p:sp>
        <p:nvSpPr>
          <p:cNvPr id="11" name="Shape 4"/>
          <p:cNvSpPr/>
          <p:nvPr/>
        </p:nvSpPr>
        <p:spPr>
          <a:xfrm>
            <a:off x="6172200" y="3926681"/>
            <a:ext cx="2552700" cy="736600"/>
          </a:xfrm>
          <a:prstGeom prst="roundRect">
            <a:avLst>
              <a:gd name="adj" fmla="val 6897"/>
            </a:avLst>
          </a:prstGeom>
          <a:solidFill>
            <a:srgbClr val="FBFCFB"/>
          </a:solidFill>
          <a:ln/>
        </p:spPr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0333" y="4103489"/>
            <a:ext cx="1316434" cy="382984"/>
          </a:xfrm>
          <a:prstGeom prst="rect">
            <a:avLst/>
          </a:prstGeom>
        </p:spPr>
      </p:pic>
      <p:sp>
        <p:nvSpPr>
          <p:cNvPr id="13" name="Shape 5"/>
          <p:cNvSpPr/>
          <p:nvPr/>
        </p:nvSpPr>
        <p:spPr>
          <a:xfrm>
            <a:off x="8877300" y="3926681"/>
            <a:ext cx="2552700" cy="736600"/>
          </a:xfrm>
          <a:prstGeom prst="roundRect">
            <a:avLst>
              <a:gd name="adj" fmla="val 6897"/>
            </a:avLst>
          </a:prstGeom>
          <a:solidFill>
            <a:srgbClr val="FBFCFB"/>
          </a:solidFill>
          <a:ln/>
        </p:spPr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5505" y="4103489"/>
            <a:ext cx="1436191" cy="382984"/>
          </a:xfrm>
          <a:prstGeom prst="rect">
            <a:avLst/>
          </a:prstGeom>
        </p:spPr>
      </p:pic>
      <p:sp>
        <p:nvSpPr>
          <p:cNvPr id="15" name="Shape 6"/>
          <p:cNvSpPr/>
          <p:nvPr/>
        </p:nvSpPr>
        <p:spPr>
          <a:xfrm>
            <a:off x="762000" y="5209381"/>
            <a:ext cx="2552700" cy="660400"/>
          </a:xfrm>
          <a:prstGeom prst="roundRect">
            <a:avLst>
              <a:gd name="adj" fmla="val 7692"/>
            </a:avLst>
          </a:prstGeom>
          <a:solidFill>
            <a:srgbClr val="FBFCFB"/>
          </a:solidFill>
          <a:ln/>
        </p:spPr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8098" y="5367834"/>
            <a:ext cx="1180405" cy="343396"/>
          </a:xfrm>
          <a:prstGeom prst="rect">
            <a:avLst/>
          </a:prstGeom>
        </p:spPr>
      </p:pic>
      <p:sp>
        <p:nvSpPr>
          <p:cNvPr id="17" name="Shape 7"/>
          <p:cNvSpPr/>
          <p:nvPr/>
        </p:nvSpPr>
        <p:spPr>
          <a:xfrm>
            <a:off x="3467100" y="5209381"/>
            <a:ext cx="2552700" cy="660400"/>
          </a:xfrm>
          <a:prstGeom prst="roundRect">
            <a:avLst>
              <a:gd name="adj" fmla="val 7692"/>
            </a:avLst>
          </a:prstGeom>
          <a:solidFill>
            <a:srgbClr val="FBFCFB"/>
          </a:solidFill>
          <a:ln/>
        </p:spPr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3198" y="5367834"/>
            <a:ext cx="1180405" cy="343396"/>
          </a:xfrm>
          <a:prstGeom prst="rect">
            <a:avLst/>
          </a:prstGeom>
        </p:spPr>
      </p:pic>
      <p:sp>
        <p:nvSpPr>
          <p:cNvPr id="19" name="Shape 8"/>
          <p:cNvSpPr/>
          <p:nvPr/>
        </p:nvSpPr>
        <p:spPr>
          <a:xfrm>
            <a:off x="6172200" y="5209381"/>
            <a:ext cx="2552700" cy="660400"/>
          </a:xfrm>
          <a:prstGeom prst="roundRect">
            <a:avLst>
              <a:gd name="adj" fmla="val 7692"/>
            </a:avLst>
          </a:prstGeom>
          <a:solidFill>
            <a:srgbClr val="FBFCFB"/>
          </a:solidFill>
          <a:ln/>
        </p:spPr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298" y="5367834"/>
            <a:ext cx="1180405" cy="343396"/>
          </a:xfrm>
          <a:prstGeom prst="rect">
            <a:avLst/>
          </a:prstGeom>
        </p:spPr>
      </p:pic>
      <p:sp>
        <p:nvSpPr>
          <p:cNvPr id="21" name="Shape 9"/>
          <p:cNvSpPr/>
          <p:nvPr/>
        </p:nvSpPr>
        <p:spPr>
          <a:xfrm>
            <a:off x="8877300" y="5209381"/>
            <a:ext cx="2552700" cy="660400"/>
          </a:xfrm>
          <a:prstGeom prst="roundRect">
            <a:avLst>
              <a:gd name="adj" fmla="val 7692"/>
            </a:avLst>
          </a:prstGeom>
          <a:solidFill>
            <a:srgbClr val="FBFCFB"/>
          </a:solidFill>
          <a:ln/>
        </p:spPr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63398" y="5367834"/>
            <a:ext cx="1180405" cy="343396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THANK YOU</a:t>
            </a:r>
            <a:endParaRPr lang="en-US" sz="1200" dirty="0"/>
          </a:p>
        </p:txBody>
      </p:sp>
      <p:sp>
        <p:nvSpPr>
          <p:cNvPr id="24" name="Text 11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Ten local businesses put $63,500 behind one day for small business owners</a:t>
            </a:r>
            <a:endParaRPr lang="en-US" sz="3000" dirty="0"/>
          </a:p>
        </p:txBody>
      </p:sp>
      <p:sp>
        <p:nvSpPr>
          <p:cNvPr id="25" name="Text 12"/>
          <p:cNvSpPr/>
          <p:nvPr/>
        </p:nvSpPr>
        <p:spPr>
          <a:xfrm>
            <a:off x="762000" y="2174081"/>
            <a:ext cx="1327448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PLATINUM</a:t>
            </a:r>
            <a:endParaRPr lang="en-US" sz="1200" dirty="0"/>
          </a:p>
        </p:txBody>
      </p:sp>
      <p:sp>
        <p:nvSpPr>
          <p:cNvPr id="26" name="Text 13"/>
          <p:cNvSpPr/>
          <p:nvPr/>
        </p:nvSpPr>
        <p:spPr>
          <a:xfrm>
            <a:off x="1797348" y="2193131"/>
            <a:ext cx="165993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 sponsors · $27,500</a:t>
            </a:r>
            <a:endParaRPr lang="en-US" sz="1100" dirty="0"/>
          </a:p>
        </p:txBody>
      </p:sp>
      <p:sp>
        <p:nvSpPr>
          <p:cNvPr id="27" name="Text 14"/>
          <p:cNvSpPr/>
          <p:nvPr/>
        </p:nvSpPr>
        <p:spPr>
          <a:xfrm>
            <a:off x="762000" y="3609181"/>
            <a:ext cx="911423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A571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GOLD</a:t>
            </a:r>
            <a:endParaRPr lang="en-US" sz="1200" dirty="0"/>
          </a:p>
        </p:txBody>
      </p:sp>
      <p:sp>
        <p:nvSpPr>
          <p:cNvPr id="28" name="Text 15"/>
          <p:cNvSpPr/>
          <p:nvPr/>
        </p:nvSpPr>
        <p:spPr>
          <a:xfrm>
            <a:off x="1381323" y="3628231"/>
            <a:ext cx="168533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 sponsors · $29,000</a:t>
            </a:r>
            <a:endParaRPr lang="en-US" sz="1100" dirty="0"/>
          </a:p>
        </p:txBody>
      </p:sp>
      <p:sp>
        <p:nvSpPr>
          <p:cNvPr id="29" name="Text 16"/>
          <p:cNvSpPr/>
          <p:nvPr/>
        </p:nvSpPr>
        <p:spPr>
          <a:xfrm>
            <a:off x="762000" y="4891881"/>
            <a:ext cx="153620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F8F7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COMMUNITY</a:t>
            </a:r>
            <a:endParaRPr lang="en-US" sz="1200" dirty="0"/>
          </a:p>
        </p:txBody>
      </p:sp>
      <p:sp>
        <p:nvSpPr>
          <p:cNvPr id="30" name="Text 17"/>
          <p:cNvSpPr/>
          <p:nvPr/>
        </p:nvSpPr>
        <p:spPr>
          <a:xfrm>
            <a:off x="2006104" y="4910931"/>
            <a:ext cx="1584226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 sponsors · $7,000</a:t>
            </a:r>
            <a:endParaRPr lang="en-US" sz="1100" dirty="0"/>
          </a:p>
        </p:txBody>
      </p:sp>
      <p:sp>
        <p:nvSpPr>
          <p:cNvPr id="31" name="Text 18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32" name="Text 19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33" name="Text 20"/>
          <p:cNvSpPr/>
          <p:nvPr/>
        </p:nvSpPr>
        <p:spPr>
          <a:xfrm>
            <a:off x="11027073" y="6369050"/>
            <a:ext cx="7966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174081"/>
            <a:ext cx="2533650" cy="2095500"/>
          </a:xfrm>
          <a:prstGeom prst="roundRect">
            <a:avLst>
              <a:gd name="adj" fmla="val 2424"/>
            </a:avLst>
          </a:prstGeom>
          <a:solidFill>
            <a:srgbClr val="FBFCFB"/>
          </a:solidFill>
          <a:ln/>
        </p:spPr>
      </p:sp>
      <p:sp>
        <p:nvSpPr>
          <p:cNvPr id="4" name="Shape 1"/>
          <p:cNvSpPr/>
          <p:nvPr/>
        </p:nvSpPr>
        <p:spPr>
          <a:xfrm>
            <a:off x="3473450" y="2174081"/>
            <a:ext cx="2533650" cy="2095500"/>
          </a:xfrm>
          <a:prstGeom prst="roundRect">
            <a:avLst>
              <a:gd name="adj" fmla="val 2424"/>
            </a:avLst>
          </a:prstGeom>
          <a:solidFill>
            <a:srgbClr val="FBFCFB"/>
          </a:solidFill>
          <a:ln/>
        </p:spPr>
      </p:sp>
      <p:sp>
        <p:nvSpPr>
          <p:cNvPr id="5" name="Shape 2"/>
          <p:cNvSpPr/>
          <p:nvPr/>
        </p:nvSpPr>
        <p:spPr>
          <a:xfrm>
            <a:off x="6184900" y="2174081"/>
            <a:ext cx="2533650" cy="2095500"/>
          </a:xfrm>
          <a:prstGeom prst="roundRect">
            <a:avLst>
              <a:gd name="adj" fmla="val 2424"/>
            </a:avLst>
          </a:prstGeom>
          <a:solidFill>
            <a:srgbClr val="FBFCFB"/>
          </a:solidFill>
          <a:ln/>
        </p:spPr>
      </p:sp>
      <p:sp>
        <p:nvSpPr>
          <p:cNvPr id="6" name="Shape 3"/>
          <p:cNvSpPr/>
          <p:nvPr/>
        </p:nvSpPr>
        <p:spPr>
          <a:xfrm>
            <a:off x="8896350" y="2174081"/>
            <a:ext cx="2533650" cy="2095500"/>
          </a:xfrm>
          <a:prstGeom prst="roundRect">
            <a:avLst>
              <a:gd name="adj" fmla="val 2424"/>
            </a:avLst>
          </a:prstGeom>
          <a:solidFill>
            <a:srgbClr val="14324A"/>
          </a:solidFill>
          <a:ln/>
        </p:spPr>
      </p:sp>
      <p:sp>
        <p:nvSpPr>
          <p:cNvPr id="7" name="Shape 4"/>
          <p:cNvSpPr/>
          <p:nvPr/>
        </p:nvSpPr>
        <p:spPr>
          <a:xfrm>
            <a:off x="762000" y="4523581"/>
            <a:ext cx="10668000" cy="641350"/>
          </a:xfrm>
          <a:prstGeom prst="roundRect">
            <a:avLst>
              <a:gd name="adj" fmla="val 7921"/>
            </a:avLst>
          </a:prstGeom>
          <a:solidFill>
            <a:srgbClr val="F1E4C4"/>
          </a:solidFill>
          <a:ln/>
        </p:spPr>
      </p:sp>
      <p:sp>
        <p:nvSpPr>
          <p:cNvPr id="8" name="Text 5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SHORT VERSION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150 people came, rated the day 4.47 out of 5, and your sponsorship paid for 98% of it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996950" y="2409031"/>
            <a:ext cx="2457450" cy="66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150</a:t>
            </a:r>
            <a:endParaRPr lang="en-US" sz="4800" dirty="0"/>
          </a:p>
        </p:txBody>
      </p:sp>
      <p:sp>
        <p:nvSpPr>
          <p:cNvPr id="11" name="Text 8"/>
          <p:cNvSpPr/>
          <p:nvPr/>
        </p:nvSpPr>
        <p:spPr>
          <a:xfrm>
            <a:off x="996950" y="3196431"/>
            <a:ext cx="245745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 the room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996950" y="3510756"/>
            <a:ext cx="2139950" cy="477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of 202 registered — a 74.3% check-in rate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708400" y="2409031"/>
            <a:ext cx="2457450" cy="66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4.47</a:t>
            </a:r>
            <a:endParaRPr lang="en-US" sz="4800" dirty="0"/>
          </a:p>
        </p:txBody>
      </p:sp>
      <p:sp>
        <p:nvSpPr>
          <p:cNvPr id="14" name="Text 11"/>
          <p:cNvSpPr/>
          <p:nvPr/>
        </p:nvSpPr>
        <p:spPr>
          <a:xfrm>
            <a:off x="3708400" y="3196431"/>
            <a:ext cx="245745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Out of 5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708400" y="3510756"/>
            <a:ext cx="2139950" cy="477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average rating across 60 survey responses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419850" y="2409031"/>
            <a:ext cx="2457450" cy="66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+30</a:t>
            </a:r>
            <a:endParaRPr lang="en-US" sz="4800" dirty="0"/>
          </a:p>
        </p:txBody>
      </p:sp>
      <p:sp>
        <p:nvSpPr>
          <p:cNvPr id="17" name="Text 14"/>
          <p:cNvSpPr/>
          <p:nvPr/>
        </p:nvSpPr>
        <p:spPr>
          <a:xfrm>
            <a:off x="6419850" y="3196431"/>
            <a:ext cx="245745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Net Promoter Score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6419850" y="3510756"/>
            <a:ext cx="2139950" cy="477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35 promoters against 17 detractors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9131300" y="2409031"/>
            <a:ext cx="2457450" cy="66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97.8%</a:t>
            </a:r>
            <a:endParaRPr lang="en-US" sz="4800" dirty="0"/>
          </a:p>
        </p:txBody>
      </p:sp>
      <p:sp>
        <p:nvSpPr>
          <p:cNvPr id="20" name="Text 17"/>
          <p:cNvSpPr/>
          <p:nvPr/>
        </p:nvSpPr>
        <p:spPr>
          <a:xfrm>
            <a:off x="9131300" y="3196431"/>
            <a:ext cx="245745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Of costs covered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9131300" y="3510756"/>
            <a:ext cx="2139950" cy="477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$63,500 sponsorship against $64,940 spent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990600" y="4729956"/>
            <a:ext cx="1220291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A571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OUR ASK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969591" y="4701381"/>
            <a:ext cx="7823498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Renew for Thursday, November 11, 2027 — at your 2026 rate if you confirm by January 29.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20723" y="6369050"/>
            <a:ext cx="8029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174081"/>
            <a:ext cx="4191000" cy="711200"/>
          </a:xfrm>
          <a:prstGeom prst="roundRect">
            <a:avLst>
              <a:gd name="adj" fmla="val 7143"/>
            </a:avLst>
          </a:prstGeom>
          <a:solidFill>
            <a:srgbClr val="E3EAE7"/>
          </a:solidFill>
          <a:ln/>
        </p:spPr>
      </p:sp>
      <p:sp>
        <p:nvSpPr>
          <p:cNvPr id="4" name="Shape 1"/>
          <p:cNvSpPr/>
          <p:nvPr/>
        </p:nvSpPr>
        <p:spPr>
          <a:xfrm>
            <a:off x="762000" y="3063081"/>
            <a:ext cx="3956050" cy="711200"/>
          </a:xfrm>
          <a:prstGeom prst="roundRect">
            <a:avLst>
              <a:gd name="adj" fmla="val 7143"/>
            </a:avLst>
          </a:prstGeom>
          <a:solidFill>
            <a:srgbClr val="4F8F79"/>
          </a:solidFill>
          <a:ln/>
        </p:spPr>
      </p:sp>
      <p:sp>
        <p:nvSpPr>
          <p:cNvPr id="5" name="Shape 2"/>
          <p:cNvSpPr/>
          <p:nvPr/>
        </p:nvSpPr>
        <p:spPr>
          <a:xfrm>
            <a:off x="762000" y="3952081"/>
            <a:ext cx="2940050" cy="711200"/>
          </a:xfrm>
          <a:prstGeom prst="roundRect">
            <a:avLst>
              <a:gd name="adj" fmla="val 7143"/>
            </a:avLst>
          </a:prstGeom>
          <a:solidFill>
            <a:srgbClr val="14324A"/>
          </a:solidFill>
          <a:ln/>
        </p:spPr>
      </p:sp>
      <p:sp>
        <p:nvSpPr>
          <p:cNvPr id="6" name="Shape 3"/>
          <p:cNvSpPr/>
          <p:nvPr/>
        </p:nvSpPr>
        <p:spPr>
          <a:xfrm>
            <a:off x="8001000" y="3126581"/>
            <a:ext cx="3302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01000" y="3850481"/>
            <a:ext cx="3302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DAY IN NUMBERS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Three in four registrants walked through the door: 150 people in the room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762000" y="2174081"/>
            <a:ext cx="4216400" cy="736600"/>
          </a:xfrm>
          <a:prstGeom prst="rect">
            <a:avLst/>
          </a:prstGeom>
          <a:noFill/>
          <a:ln/>
        </p:spPr>
        <p:txBody>
          <a:bodyPr wrap="none" lIns="20320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2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214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5130800" y="2409627"/>
            <a:ext cx="1812826" cy="290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registrations taken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62000" y="3063081"/>
            <a:ext cx="3981450" cy="736600"/>
          </a:xfrm>
          <a:prstGeom prst="rect">
            <a:avLst/>
          </a:prstGeom>
          <a:noFill/>
          <a:ln/>
        </p:spPr>
        <p:txBody>
          <a:bodyPr wrap="none" lIns="20320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2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202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4895850" y="3298627"/>
            <a:ext cx="2330549" cy="290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seats held (12 cancelled)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62000" y="3952081"/>
            <a:ext cx="2965450" cy="736600"/>
          </a:xfrm>
          <a:prstGeom prst="rect">
            <a:avLst/>
          </a:prstGeom>
          <a:noFill/>
          <a:ln/>
        </p:spPr>
        <p:txBody>
          <a:bodyPr wrap="none" lIns="20320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2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150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3879850" y="4067671"/>
            <a:ext cx="2362200" cy="530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checked in on the day — 74.3%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001000" y="2174081"/>
            <a:ext cx="3695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HOW THEY CHECKED IN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001000" y="2529681"/>
            <a:ext cx="10922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125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8801100" y="2682081"/>
            <a:ext cx="184457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QR code at the door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0955238" y="2682081"/>
            <a:ext cx="741462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83%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8001000" y="3253581"/>
            <a:ext cx="10922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25</a:t>
            </a:r>
            <a:endParaRPr lang="en-US" sz="2400" dirty="0"/>
          </a:p>
        </p:txBody>
      </p:sp>
      <p:sp>
        <p:nvSpPr>
          <p:cNvPr id="21" name="Text 18"/>
          <p:cNvSpPr/>
          <p:nvPr/>
        </p:nvSpPr>
        <p:spPr>
          <a:xfrm>
            <a:off x="8801100" y="3405981"/>
            <a:ext cx="2172791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Name search at the desk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0967938" y="3405981"/>
            <a:ext cx="728762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17%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8001000" y="4028281"/>
            <a:ext cx="3378200" cy="793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Every arrival is timestamped, so the counts on these pages are people actually in the hall, not tickets sold.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27073" y="6369050"/>
            <a:ext cx="7966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504281"/>
            <a:ext cx="10668000" cy="0"/>
          </a:xfrm>
          <a:prstGeom prst="line">
            <a:avLst/>
          </a:prstGeom>
          <a:noFill/>
          <a:ln w="12700">
            <a:solidFill>
              <a:srgbClr val="14324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62000" y="29868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2000" y="34694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2000" y="39520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62000" y="44346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62000" y="49172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TICKET MIX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Nine in ten seats were paid for. This was demand, not giveaways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762000" y="2205831"/>
            <a:ext cx="3327400" cy="23495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TICKET TYPE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051300" y="2205831"/>
            <a:ext cx="1295400" cy="23495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PRICE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321300" y="2205831"/>
            <a:ext cx="1422400" cy="23495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REGISTERED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718300" y="2205831"/>
            <a:ext cx="1422400" cy="23495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CHECKED IN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8115300" y="2205831"/>
            <a:ext cx="1295400" cy="23495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RATE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9385300" y="2205831"/>
            <a:ext cx="2057400" cy="23495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REVENUE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62000" y="2605881"/>
            <a:ext cx="332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General admission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051300" y="26058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$189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5321300" y="26058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84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718300" y="26058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60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115300" y="26058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71.4%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385300" y="2605881"/>
            <a:ext cx="205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$15,120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62000" y="3088481"/>
            <a:ext cx="332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Early bird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4051300" y="30884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$129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5321300" y="30884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58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6718300" y="30884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44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8115300" y="30884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75.9%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9385300" y="3088481"/>
            <a:ext cx="205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$7,482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762000" y="3571081"/>
            <a:ext cx="332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VIP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4051300" y="35710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$329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5321300" y="35710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24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6718300" y="35710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17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8115300" y="35710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70.8%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9385300" y="3571081"/>
            <a:ext cx="205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$7,896</a:t>
            </a:r>
            <a:endParaRPr lang="en-US" sz="1400" dirty="0"/>
          </a:p>
        </p:txBody>
      </p:sp>
      <p:sp>
        <p:nvSpPr>
          <p:cNvPr id="35" name="Text 32"/>
          <p:cNvSpPr/>
          <p:nvPr/>
        </p:nvSpPr>
        <p:spPr>
          <a:xfrm>
            <a:off x="762000" y="4053681"/>
            <a:ext cx="332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Nonprofit &amp; student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4051300" y="40536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$69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5321300" y="40536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6718300" y="40536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13</a:t>
            </a:r>
            <a:endParaRPr lang="en-US" sz="1400" dirty="0"/>
          </a:p>
        </p:txBody>
      </p:sp>
      <p:sp>
        <p:nvSpPr>
          <p:cNvPr id="39" name="Text 36"/>
          <p:cNvSpPr/>
          <p:nvPr/>
        </p:nvSpPr>
        <p:spPr>
          <a:xfrm>
            <a:off x="8115300" y="40536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72.2%</a:t>
            </a:r>
            <a:endParaRPr lang="en-US" sz="1400" dirty="0"/>
          </a:p>
        </p:txBody>
      </p:sp>
      <p:sp>
        <p:nvSpPr>
          <p:cNvPr id="40" name="Text 37"/>
          <p:cNvSpPr/>
          <p:nvPr/>
        </p:nvSpPr>
        <p:spPr>
          <a:xfrm>
            <a:off x="9385300" y="4053681"/>
            <a:ext cx="205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$1,242</a:t>
            </a:r>
            <a:endParaRPr lang="en-US" sz="1400" dirty="0"/>
          </a:p>
        </p:txBody>
      </p:sp>
      <p:sp>
        <p:nvSpPr>
          <p:cNvPr id="41" name="Text 38"/>
          <p:cNvSpPr/>
          <p:nvPr/>
        </p:nvSpPr>
        <p:spPr>
          <a:xfrm>
            <a:off x="762000" y="4536281"/>
            <a:ext cx="332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Complimentary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4051300" y="45362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$0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5321300" y="45362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</a:t>
            </a:r>
            <a:endParaRPr lang="en-US" sz="1400" dirty="0"/>
          </a:p>
        </p:txBody>
      </p:sp>
      <p:sp>
        <p:nvSpPr>
          <p:cNvPr id="44" name="Text 41"/>
          <p:cNvSpPr/>
          <p:nvPr/>
        </p:nvSpPr>
        <p:spPr>
          <a:xfrm>
            <a:off x="6718300" y="453628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16</a:t>
            </a:r>
            <a:endParaRPr lang="en-US" sz="1400" dirty="0"/>
          </a:p>
        </p:txBody>
      </p:sp>
      <p:sp>
        <p:nvSpPr>
          <p:cNvPr id="45" name="Text 42"/>
          <p:cNvSpPr/>
          <p:nvPr/>
        </p:nvSpPr>
        <p:spPr>
          <a:xfrm>
            <a:off x="8115300" y="453628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88.9%</a:t>
            </a:r>
            <a:endParaRPr lang="en-US" sz="1400" dirty="0"/>
          </a:p>
        </p:txBody>
      </p:sp>
      <p:sp>
        <p:nvSpPr>
          <p:cNvPr id="46" name="Text 43"/>
          <p:cNvSpPr/>
          <p:nvPr/>
        </p:nvSpPr>
        <p:spPr>
          <a:xfrm>
            <a:off x="9385300" y="4536281"/>
            <a:ext cx="205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$0</a:t>
            </a:r>
            <a:endParaRPr lang="en-US" sz="1400" dirty="0"/>
          </a:p>
        </p:txBody>
      </p:sp>
      <p:sp>
        <p:nvSpPr>
          <p:cNvPr id="47" name="Text 44"/>
          <p:cNvSpPr/>
          <p:nvPr/>
        </p:nvSpPr>
        <p:spPr>
          <a:xfrm>
            <a:off x="762000" y="5025231"/>
            <a:ext cx="332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Total</a:t>
            </a:r>
            <a:endParaRPr lang="en-US" sz="1400" dirty="0"/>
          </a:p>
        </p:txBody>
      </p:sp>
      <p:sp>
        <p:nvSpPr>
          <p:cNvPr id="48" name="Text 45"/>
          <p:cNvSpPr/>
          <p:nvPr/>
        </p:nvSpPr>
        <p:spPr>
          <a:xfrm>
            <a:off x="5321300" y="502523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202</a:t>
            </a:r>
            <a:endParaRPr lang="en-US" sz="1400" dirty="0"/>
          </a:p>
        </p:txBody>
      </p:sp>
      <p:sp>
        <p:nvSpPr>
          <p:cNvPr id="49" name="Text 46"/>
          <p:cNvSpPr/>
          <p:nvPr/>
        </p:nvSpPr>
        <p:spPr>
          <a:xfrm>
            <a:off x="6718300" y="5025231"/>
            <a:ext cx="1422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150</a:t>
            </a:r>
            <a:endParaRPr lang="en-US" sz="1400" dirty="0"/>
          </a:p>
        </p:txBody>
      </p:sp>
      <p:sp>
        <p:nvSpPr>
          <p:cNvPr id="50" name="Text 47"/>
          <p:cNvSpPr/>
          <p:nvPr/>
        </p:nvSpPr>
        <p:spPr>
          <a:xfrm>
            <a:off x="8115300" y="5025231"/>
            <a:ext cx="1295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74.3%</a:t>
            </a:r>
            <a:endParaRPr lang="en-US" sz="1400" dirty="0"/>
          </a:p>
        </p:txBody>
      </p:sp>
      <p:sp>
        <p:nvSpPr>
          <p:cNvPr id="51" name="Text 48"/>
          <p:cNvSpPr/>
          <p:nvPr/>
        </p:nvSpPr>
        <p:spPr>
          <a:xfrm>
            <a:off x="9385300" y="5025231"/>
            <a:ext cx="2057400" cy="292100"/>
          </a:xfrm>
          <a:prstGeom prst="rect">
            <a:avLst/>
          </a:prstGeom>
          <a:noFill/>
          <a:ln/>
        </p:spPr>
        <p:txBody>
          <a:bodyPr wrap="none" lIns="50800" tIns="0" rIns="5080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$31,740</a:t>
            </a:r>
            <a:endParaRPr lang="en-US" sz="1400" dirty="0"/>
          </a:p>
        </p:txBody>
      </p:sp>
      <p:sp>
        <p:nvSpPr>
          <p:cNvPr id="52" name="Text 49"/>
          <p:cNvSpPr/>
          <p:nvPr/>
        </p:nvSpPr>
        <p:spPr>
          <a:xfrm>
            <a:off x="762000" y="5577681"/>
            <a:ext cx="10236200" cy="455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184 of 202 seats (91%) were paid; the 18 complimentary seats went to the 12 speakers and 6 sponsor representatives. Revenue counts confirmed registrations only; 4 general-admission registrations ($756) were still awaiting payment.</a:t>
            </a:r>
            <a:endParaRPr lang="en-US" sz="1200" dirty="0"/>
          </a:p>
        </p:txBody>
      </p:sp>
      <p:sp>
        <p:nvSpPr>
          <p:cNvPr id="53" name="Text 50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54" name="Text 51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55" name="Text 52"/>
          <p:cNvSpPr/>
          <p:nvPr/>
        </p:nvSpPr>
        <p:spPr>
          <a:xfrm>
            <a:off x="11020723" y="6369050"/>
            <a:ext cx="8029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4161631"/>
            <a:ext cx="3556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658100" y="2567781"/>
            <a:ext cx="3175000" cy="254000"/>
          </a:xfrm>
          <a:prstGeom prst="roundRect">
            <a:avLst>
              <a:gd name="adj" fmla="val 10000"/>
            </a:avLst>
          </a:prstGeom>
          <a:solidFill>
            <a:srgbClr val="4F8F79"/>
          </a:solidFill>
          <a:ln/>
        </p:spPr>
      </p:sp>
      <p:sp>
        <p:nvSpPr>
          <p:cNvPr id="5" name="Shape 2"/>
          <p:cNvSpPr/>
          <p:nvPr/>
        </p:nvSpPr>
        <p:spPr>
          <a:xfrm>
            <a:off x="7658100" y="2999581"/>
            <a:ext cx="2603500" cy="254000"/>
          </a:xfrm>
          <a:prstGeom prst="roundRect">
            <a:avLst>
              <a:gd name="adj" fmla="val 10000"/>
            </a:avLst>
          </a:prstGeom>
          <a:solidFill>
            <a:srgbClr val="4F8F79"/>
          </a:solidFill>
          <a:ln/>
        </p:spPr>
      </p:sp>
      <p:sp>
        <p:nvSpPr>
          <p:cNvPr id="6" name="Shape 3"/>
          <p:cNvSpPr/>
          <p:nvPr/>
        </p:nvSpPr>
        <p:spPr>
          <a:xfrm>
            <a:off x="7658100" y="3431381"/>
            <a:ext cx="2286000" cy="254000"/>
          </a:xfrm>
          <a:prstGeom prst="roundRect">
            <a:avLst>
              <a:gd name="adj" fmla="val 10000"/>
            </a:avLst>
          </a:prstGeom>
          <a:solidFill>
            <a:srgbClr val="4F8F79"/>
          </a:solidFill>
          <a:ln/>
        </p:spPr>
      </p:sp>
      <p:sp>
        <p:nvSpPr>
          <p:cNvPr id="7" name="Shape 4"/>
          <p:cNvSpPr/>
          <p:nvPr/>
        </p:nvSpPr>
        <p:spPr>
          <a:xfrm>
            <a:off x="7658100" y="3863181"/>
            <a:ext cx="2095500" cy="254000"/>
          </a:xfrm>
          <a:prstGeom prst="roundRect">
            <a:avLst>
              <a:gd name="adj" fmla="val 10000"/>
            </a:avLst>
          </a:prstGeom>
          <a:solidFill>
            <a:srgbClr val="4F8F79"/>
          </a:solidFill>
          <a:ln/>
        </p:spPr>
      </p:sp>
      <p:sp>
        <p:nvSpPr>
          <p:cNvPr id="8" name="Shape 5"/>
          <p:cNvSpPr/>
          <p:nvPr/>
        </p:nvSpPr>
        <p:spPr>
          <a:xfrm>
            <a:off x="7658100" y="4294981"/>
            <a:ext cx="1524000" cy="254000"/>
          </a:xfrm>
          <a:prstGeom prst="roundRect">
            <a:avLst>
              <a:gd name="adj" fmla="val 10000"/>
            </a:avLst>
          </a:prstGeom>
          <a:solidFill>
            <a:srgbClr val="4F8F79"/>
          </a:solidFill>
          <a:ln/>
        </p:spPr>
      </p:sp>
      <p:sp>
        <p:nvSpPr>
          <p:cNvPr id="9" name="Text 6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WHO CAME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Half of the paying room owns the business they run — the people who sign the cheques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762000" y="2174081"/>
            <a:ext cx="3949700" cy="1117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0"/>
              </a:lnSpc>
              <a:buNone/>
            </a:pPr>
            <a:r>
              <a:rPr lang="en-US" sz="84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93</a:t>
            </a:r>
            <a:endParaRPr lang="en-US" sz="8400" dirty="0"/>
          </a:p>
        </p:txBody>
      </p:sp>
      <p:sp>
        <p:nvSpPr>
          <p:cNvPr id="12" name="Text 9"/>
          <p:cNvSpPr/>
          <p:nvPr/>
        </p:nvSpPr>
        <p:spPr>
          <a:xfrm>
            <a:off x="762000" y="3393281"/>
            <a:ext cx="3632200" cy="6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of 184 paying attendees are owners, co-owners or founders.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62000" y="4364831"/>
            <a:ext cx="3632200" cy="6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Add general, store and operations managers and it is </a:t>
            </a:r>
            <a:pPr algn="l" indent="0" marL="0">
              <a:lnSpc>
                <a:spcPts val="2175"/>
              </a:lnSpc>
              <a:buNone/>
            </a:pPr>
            <a:r>
              <a:rPr lang="en-US" sz="15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143 of 184 — 78%</a:t>
            </a:r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927600" y="2174081"/>
            <a:ext cx="68961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PAYING ATTENDEES BY SECTOR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927600" y="2561431"/>
            <a:ext cx="31242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Retail &amp; makers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0934700" y="2561431"/>
            <a:ext cx="60860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50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927600" y="2993231"/>
            <a:ext cx="31242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Health, wellness &amp; care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363200" y="2993231"/>
            <a:ext cx="60860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41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927600" y="3425031"/>
            <a:ext cx="31242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Professional &amp; creative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0045700" y="3425031"/>
            <a:ext cx="60860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36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927600" y="3856831"/>
            <a:ext cx="31242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Trades &amp; home services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855200" y="3856831"/>
            <a:ext cx="60860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33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4927600" y="4288631"/>
            <a:ext cx="31242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Food &amp; hospitality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9283700" y="4288631"/>
            <a:ext cx="60860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24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4927600" y="4764881"/>
            <a:ext cx="6896100" cy="253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Excludes cancellations and complimentary tickets. Sector grouped from each attendee’s business.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11020723" y="6369050"/>
            <a:ext cx="8029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06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57250" y="3278981"/>
            <a:ext cx="762000" cy="1651000"/>
          </a:xfrm>
          <a:prstGeom prst="roundRect">
            <a:avLst>
              <a:gd name="adj" fmla="val 3333"/>
            </a:avLst>
          </a:prstGeom>
          <a:solidFill>
            <a:srgbClr val="B8322A"/>
          </a:solidFill>
          <a:ln/>
        </p:spPr>
      </p:sp>
      <p:sp>
        <p:nvSpPr>
          <p:cNvPr id="4" name="Shape 1"/>
          <p:cNvSpPr/>
          <p:nvPr/>
        </p:nvSpPr>
        <p:spPr>
          <a:xfrm>
            <a:off x="762000" y="4942681"/>
            <a:ext cx="952500" cy="0"/>
          </a:xfrm>
          <a:prstGeom prst="line">
            <a:avLst/>
          </a:prstGeom>
          <a:noFill/>
          <a:ln w="12700">
            <a:solidFill>
              <a:srgbClr val="14324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962150" y="2853531"/>
            <a:ext cx="762000" cy="2089547"/>
          </a:xfrm>
          <a:prstGeom prst="roundRect">
            <a:avLst>
              <a:gd name="adj" fmla="val 3333"/>
            </a:avLst>
          </a:prstGeom>
          <a:solidFill>
            <a:srgbClr val="B8322A"/>
          </a:solidFill>
          <a:ln/>
        </p:spPr>
      </p:sp>
      <p:sp>
        <p:nvSpPr>
          <p:cNvPr id="6" name="Shape 3"/>
          <p:cNvSpPr/>
          <p:nvPr/>
        </p:nvSpPr>
        <p:spPr>
          <a:xfrm>
            <a:off x="1866900" y="4955778"/>
            <a:ext cx="952500" cy="0"/>
          </a:xfrm>
          <a:prstGeom prst="line">
            <a:avLst/>
          </a:prstGeom>
          <a:noFill/>
          <a:ln w="12700">
            <a:solidFill>
              <a:srgbClr val="14324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067050" y="3151981"/>
            <a:ext cx="762000" cy="1778000"/>
          </a:xfrm>
          <a:prstGeom prst="roundRect">
            <a:avLst>
              <a:gd name="adj" fmla="val 3333"/>
            </a:avLst>
          </a:prstGeom>
          <a:solidFill>
            <a:srgbClr val="D3DDD9"/>
          </a:solidFill>
          <a:ln/>
        </p:spPr>
      </p:sp>
      <p:sp>
        <p:nvSpPr>
          <p:cNvPr id="8" name="Shape 5"/>
          <p:cNvSpPr/>
          <p:nvPr/>
        </p:nvSpPr>
        <p:spPr>
          <a:xfrm>
            <a:off x="2971800" y="4942681"/>
            <a:ext cx="952500" cy="0"/>
          </a:xfrm>
          <a:prstGeom prst="line">
            <a:avLst/>
          </a:prstGeom>
          <a:noFill/>
          <a:ln w="12700">
            <a:solidFill>
              <a:srgbClr val="14324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171950" y="4167981"/>
            <a:ext cx="762000" cy="762000"/>
          </a:xfrm>
          <a:prstGeom prst="roundRect">
            <a:avLst>
              <a:gd name="adj" fmla="val 3333"/>
            </a:avLst>
          </a:prstGeom>
          <a:solidFill>
            <a:srgbClr val="D3DDD9"/>
          </a:solidFill>
          <a:ln/>
        </p:spPr>
      </p:sp>
      <p:sp>
        <p:nvSpPr>
          <p:cNvPr id="10" name="Shape 7"/>
          <p:cNvSpPr/>
          <p:nvPr/>
        </p:nvSpPr>
        <p:spPr>
          <a:xfrm>
            <a:off x="4076700" y="4942681"/>
            <a:ext cx="952500" cy="0"/>
          </a:xfrm>
          <a:prstGeom prst="line">
            <a:avLst/>
          </a:prstGeom>
          <a:noFill/>
          <a:ln w="12700">
            <a:solidFill>
              <a:srgbClr val="14324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727700" y="2885281"/>
            <a:ext cx="57023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727700" y="3367881"/>
            <a:ext cx="57023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727700" y="3850481"/>
            <a:ext cx="57023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27700" y="4333081"/>
            <a:ext cx="57023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27700" y="4815681"/>
            <a:ext cx="57023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TIME AT YOUR TABLES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60% of the room had arrived by 9:00 — straight into breakfast beside your tables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762000" y="2174081"/>
            <a:ext cx="46609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CHECK-INS BY TIME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111746" y="2878931"/>
            <a:ext cx="646708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39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59532" y="5031581"/>
            <a:ext cx="770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7:45–8:00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2216646" y="2453481"/>
            <a:ext cx="646708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51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1961257" y="5044678"/>
            <a:ext cx="776486" cy="444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8:00–9:00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321546" y="2751931"/>
            <a:ext cx="646708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42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3021905" y="5031581"/>
            <a:ext cx="8648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9:00–10:00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426446" y="3767931"/>
            <a:ext cx="646708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4149328" y="5031581"/>
            <a:ext cx="819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After 10:00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5727700" y="2174081"/>
            <a:ext cx="609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SCHEDULED SPONSOR FLOOR TIME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727700" y="2516981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8:00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6553200" y="2504281"/>
            <a:ext cx="254535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Check-in &amp; harbor breakfast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10874177" y="2504281"/>
            <a:ext cx="949523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60 min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5727700" y="2999581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10:40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6553200" y="2986881"/>
            <a:ext cx="138459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Coffee break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10874177" y="2986881"/>
            <a:ext cx="949523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20 min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5727700" y="3482181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12:00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6553200" y="3469481"/>
            <a:ext cx="2540595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Lunch &amp; sponsor showcase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10874177" y="3469481"/>
            <a:ext cx="949523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75 min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5727700" y="3964781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15:05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6553200" y="3952081"/>
            <a:ext cx="16434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Afternoon break</a:t>
            </a:r>
            <a:endParaRPr lang="en-US" sz="1400" dirty="0"/>
          </a:p>
        </p:txBody>
      </p:sp>
      <p:sp>
        <p:nvSpPr>
          <p:cNvPr id="39" name="Text 36"/>
          <p:cNvSpPr/>
          <p:nvPr/>
        </p:nvSpPr>
        <p:spPr>
          <a:xfrm>
            <a:off x="10874177" y="3952081"/>
            <a:ext cx="949523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20 min</a:t>
            </a:r>
            <a:endParaRPr lang="en-US" sz="1400" dirty="0"/>
          </a:p>
        </p:txBody>
      </p:sp>
      <p:sp>
        <p:nvSpPr>
          <p:cNvPr id="40" name="Text 37"/>
          <p:cNvSpPr/>
          <p:nvPr/>
        </p:nvSpPr>
        <p:spPr>
          <a:xfrm>
            <a:off x="5727700" y="4447381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16:45</a:t>
            </a:r>
            <a:endParaRPr lang="en-US" sz="1300" dirty="0"/>
          </a:p>
        </p:txBody>
      </p:sp>
      <p:sp>
        <p:nvSpPr>
          <p:cNvPr id="41" name="Text 38"/>
          <p:cNvSpPr/>
          <p:nvPr/>
        </p:nvSpPr>
        <p:spPr>
          <a:xfrm>
            <a:off x="6553200" y="4434681"/>
            <a:ext cx="273437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 social on the Pier Deck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10766723" y="4434681"/>
            <a:ext cx="1056977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135 min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5727700" y="4993481"/>
            <a:ext cx="5778500" cy="566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 h 10 min</a:t>
            </a:r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of the day was open floor, with sponsor tables staffed throughout.</a:t>
            </a:r>
            <a:endParaRPr lang="en-US" sz="1400" dirty="0"/>
          </a:p>
        </p:txBody>
      </p:sp>
      <p:sp>
        <p:nvSpPr>
          <p:cNvPr id="44" name="Text 41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46" name="Text 43"/>
          <p:cNvSpPr/>
          <p:nvPr/>
        </p:nvSpPr>
        <p:spPr>
          <a:xfrm>
            <a:off x="11027073" y="6369050"/>
            <a:ext cx="7966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07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174081"/>
            <a:ext cx="3437434" cy="2667000"/>
          </a:xfrm>
          <a:prstGeom prst="roundRect">
            <a:avLst>
              <a:gd name="adj" fmla="val 1905"/>
            </a:avLst>
          </a:prstGeom>
          <a:solidFill>
            <a:srgbClr val="FBFCFB"/>
          </a:solidFill>
          <a:ln/>
        </p:spPr>
      </p:sp>
      <p:sp>
        <p:nvSpPr>
          <p:cNvPr id="4" name="Shape 1"/>
          <p:cNvSpPr/>
          <p:nvPr/>
        </p:nvSpPr>
        <p:spPr>
          <a:xfrm>
            <a:off x="4377234" y="2174081"/>
            <a:ext cx="3437434" cy="2667000"/>
          </a:xfrm>
          <a:prstGeom prst="roundRect">
            <a:avLst>
              <a:gd name="adj" fmla="val 1905"/>
            </a:avLst>
          </a:prstGeom>
          <a:solidFill>
            <a:srgbClr val="FBFCFB"/>
          </a:solidFill>
          <a:ln/>
        </p:spPr>
      </p:sp>
      <p:sp>
        <p:nvSpPr>
          <p:cNvPr id="5" name="Shape 2"/>
          <p:cNvSpPr/>
          <p:nvPr/>
        </p:nvSpPr>
        <p:spPr>
          <a:xfrm>
            <a:off x="7992467" y="2174081"/>
            <a:ext cx="3437434" cy="2667000"/>
          </a:xfrm>
          <a:prstGeom prst="roundRect">
            <a:avLst>
              <a:gd name="adj" fmla="val 1905"/>
            </a:avLst>
          </a:prstGeom>
          <a:solidFill>
            <a:srgbClr val="FBFCFB"/>
          </a:solidFill>
          <a:ln/>
        </p:spPr>
      </p:sp>
      <p:sp>
        <p:nvSpPr>
          <p:cNvPr id="6" name="Shape 3"/>
          <p:cNvSpPr/>
          <p:nvPr/>
        </p:nvSpPr>
        <p:spPr>
          <a:xfrm>
            <a:off x="762000" y="5069681"/>
            <a:ext cx="10668000" cy="553641"/>
          </a:xfrm>
          <a:prstGeom prst="roundRect">
            <a:avLst>
              <a:gd name="adj" fmla="val 9176"/>
            </a:avLst>
          </a:prstGeom>
          <a:solidFill>
            <a:srgbClr val="D4E6DE"/>
          </a:solidFill>
          <a:ln/>
        </p:spPr>
      </p:sp>
      <p:sp>
        <p:nvSpPr>
          <p:cNvPr id="7" name="Text 4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A PACKAGE BOUGHT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platinum package cost about $100 per attendee in the room. Community, under $17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1022350" y="2409031"/>
            <a:ext cx="33104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PLATINUM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022350" y="2701131"/>
            <a:ext cx="3310434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$12,500 – $15,000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022350" y="3221831"/>
            <a:ext cx="3310434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$83–100</a:t>
            </a:r>
            <a:endParaRPr lang="en-US" sz="5200" dirty="0"/>
          </a:p>
        </p:txBody>
      </p:sp>
      <p:sp>
        <p:nvSpPr>
          <p:cNvPr id="12" name="Text 9"/>
          <p:cNvSpPr/>
          <p:nvPr/>
        </p:nvSpPr>
        <p:spPr>
          <a:xfrm>
            <a:off x="1022350" y="3971131"/>
            <a:ext cx="3310434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per attendee checked in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22350" y="4396581"/>
            <a:ext cx="2992934" cy="477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Largest logo and blurb on the site and program, sponsor table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637584" y="2409031"/>
            <a:ext cx="33104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A571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GOLD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637584" y="2701131"/>
            <a:ext cx="3310434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$6,000 – $8,000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637584" y="3221831"/>
            <a:ext cx="3310434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$40–53</a:t>
            </a:r>
            <a:endParaRPr lang="en-US" sz="5200" dirty="0"/>
          </a:p>
        </p:txBody>
      </p:sp>
      <p:sp>
        <p:nvSpPr>
          <p:cNvPr id="17" name="Text 14"/>
          <p:cNvSpPr/>
          <p:nvPr/>
        </p:nvSpPr>
        <p:spPr>
          <a:xfrm>
            <a:off x="4637584" y="3971131"/>
            <a:ext cx="3310434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per attendee checked in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4637584" y="4396581"/>
            <a:ext cx="2992934" cy="477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Logo and blurb on the site and program, sponsor table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252817" y="2409031"/>
            <a:ext cx="33104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F8F7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COMMUNITY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8252817" y="2701131"/>
            <a:ext cx="3310434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$1,000 – $2,500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252817" y="3221831"/>
            <a:ext cx="3310434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$7–17</a:t>
            </a:r>
            <a:endParaRPr lang="en-US" sz="5200" dirty="0"/>
          </a:p>
        </p:txBody>
      </p:sp>
      <p:sp>
        <p:nvSpPr>
          <p:cNvPr id="22" name="Text 19"/>
          <p:cNvSpPr/>
          <p:nvPr/>
        </p:nvSpPr>
        <p:spPr>
          <a:xfrm>
            <a:off x="8252817" y="3971131"/>
            <a:ext cx="3310434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per attendee checked in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8252817" y="4396581"/>
            <a:ext cx="3310434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Logo on the site and in the program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62000" y="5069681"/>
            <a:ext cx="10693400" cy="579041"/>
          </a:xfrm>
          <a:prstGeom prst="rect">
            <a:avLst/>
          </a:prstGeom>
          <a:noFill/>
          <a:ln/>
        </p:spPr>
        <p:txBody>
          <a:bodyPr wrap="none" lIns="228600" tIns="152400" rIns="228600" bIns="15240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audiences filled seats too: </a:t>
            </a:r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 of 60</a:t>
            </a:r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survey respondents (13%) first heard about the summit through a sponsor.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11020723" y="6369050"/>
            <a:ext cx="8029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08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302000" y="2256631"/>
            <a:ext cx="3111500" cy="228600"/>
          </a:xfrm>
          <a:prstGeom prst="roundRect">
            <a:avLst>
              <a:gd name="adj" fmla="val 11111"/>
            </a:avLst>
          </a:prstGeom>
          <a:solidFill>
            <a:srgbClr val="14324A"/>
          </a:solidFill>
          <a:ln/>
        </p:spPr>
      </p:sp>
      <p:sp>
        <p:nvSpPr>
          <p:cNvPr id="4" name="Shape 1"/>
          <p:cNvSpPr/>
          <p:nvPr/>
        </p:nvSpPr>
        <p:spPr>
          <a:xfrm>
            <a:off x="3302000" y="2650331"/>
            <a:ext cx="2228850" cy="228600"/>
          </a:xfrm>
          <a:prstGeom prst="roundRect">
            <a:avLst>
              <a:gd name="adj" fmla="val 11111"/>
            </a:avLst>
          </a:prstGeom>
          <a:solidFill>
            <a:srgbClr val="14324A"/>
          </a:solidFill>
          <a:ln/>
        </p:spPr>
      </p:sp>
      <p:sp>
        <p:nvSpPr>
          <p:cNvPr id="5" name="Shape 2"/>
          <p:cNvSpPr/>
          <p:nvPr/>
        </p:nvSpPr>
        <p:spPr>
          <a:xfrm>
            <a:off x="3302000" y="3044031"/>
            <a:ext cx="1054100" cy="228600"/>
          </a:xfrm>
          <a:prstGeom prst="roundRect">
            <a:avLst>
              <a:gd name="adj" fmla="val 11111"/>
            </a:avLst>
          </a:prstGeom>
          <a:solidFill>
            <a:srgbClr val="14324A"/>
          </a:solidFill>
          <a:ln/>
        </p:spPr>
      </p:sp>
      <p:sp>
        <p:nvSpPr>
          <p:cNvPr id="6" name="Shape 3"/>
          <p:cNvSpPr/>
          <p:nvPr/>
        </p:nvSpPr>
        <p:spPr>
          <a:xfrm>
            <a:off x="3302000" y="3437731"/>
            <a:ext cx="863600" cy="228600"/>
          </a:xfrm>
          <a:prstGeom prst="roundRect">
            <a:avLst>
              <a:gd name="adj" fmla="val 11111"/>
            </a:avLst>
          </a:prstGeom>
          <a:solidFill>
            <a:srgbClr val="14324A"/>
          </a:solidFill>
          <a:ln/>
        </p:spPr>
      </p:sp>
      <p:sp>
        <p:nvSpPr>
          <p:cNvPr id="7" name="Shape 4"/>
          <p:cNvSpPr/>
          <p:nvPr/>
        </p:nvSpPr>
        <p:spPr>
          <a:xfrm>
            <a:off x="3302000" y="3831431"/>
            <a:ext cx="590550" cy="228600"/>
          </a:xfrm>
          <a:prstGeom prst="roundRect">
            <a:avLst>
              <a:gd name="adj" fmla="val 11111"/>
            </a:avLst>
          </a:prstGeom>
          <a:solidFill>
            <a:srgbClr val="14324A"/>
          </a:solidFill>
          <a:ln/>
        </p:spPr>
      </p:sp>
      <p:sp>
        <p:nvSpPr>
          <p:cNvPr id="8" name="Shape 5"/>
          <p:cNvSpPr/>
          <p:nvPr/>
        </p:nvSpPr>
        <p:spPr>
          <a:xfrm>
            <a:off x="3302000" y="4225131"/>
            <a:ext cx="488950" cy="228600"/>
          </a:xfrm>
          <a:prstGeom prst="roundRect">
            <a:avLst>
              <a:gd name="adj" fmla="val 11111"/>
            </a:avLst>
          </a:prstGeom>
          <a:solidFill>
            <a:srgbClr val="14324A"/>
          </a:solidFill>
          <a:ln/>
        </p:spPr>
      </p:sp>
      <p:sp>
        <p:nvSpPr>
          <p:cNvPr id="9" name="Shape 6"/>
          <p:cNvSpPr/>
          <p:nvPr/>
        </p:nvSpPr>
        <p:spPr>
          <a:xfrm>
            <a:off x="3302000" y="4618831"/>
            <a:ext cx="444500" cy="228600"/>
          </a:xfrm>
          <a:prstGeom prst="roundRect">
            <a:avLst>
              <a:gd name="adj" fmla="val 11111"/>
            </a:avLst>
          </a:prstGeom>
          <a:solidFill>
            <a:srgbClr val="14324A"/>
          </a:solidFill>
          <a:ln/>
        </p:spPr>
      </p:sp>
      <p:sp>
        <p:nvSpPr>
          <p:cNvPr id="10" name="Shape 7"/>
          <p:cNvSpPr/>
          <p:nvPr/>
        </p:nvSpPr>
        <p:spPr>
          <a:xfrm>
            <a:off x="762000" y="4993481"/>
            <a:ext cx="6731000" cy="0"/>
          </a:xfrm>
          <a:prstGeom prst="line">
            <a:avLst/>
          </a:prstGeom>
          <a:noFill/>
          <a:ln w="12700">
            <a:solidFill>
              <a:srgbClr val="14324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28000" y="2174081"/>
            <a:ext cx="3302000" cy="3556000"/>
          </a:xfrm>
          <a:prstGeom prst="roundRect">
            <a:avLst>
              <a:gd name="adj" fmla="val 1538"/>
            </a:avLst>
          </a:prstGeom>
          <a:solidFill>
            <a:srgbClr val="14324A"/>
          </a:solidFill>
          <a:ln/>
        </p:spPr>
      </p:sp>
      <p:sp>
        <p:nvSpPr>
          <p:cNvPr id="12" name="Text 9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YOUR MONEY PAID FOR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sponsorship covered 97.8% of everything the day cost</a:t>
            </a:r>
            <a:endParaRPr lang="en-US" sz="3000" dirty="0"/>
          </a:p>
        </p:txBody>
      </p:sp>
      <p:sp>
        <p:nvSpPr>
          <p:cNvPr id="14" name="Text 11"/>
          <p:cNvSpPr/>
          <p:nvPr/>
        </p:nvSpPr>
        <p:spPr>
          <a:xfrm>
            <a:off x="762000" y="2247106"/>
            <a:ext cx="2933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Catering &amp; oyster bar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515100" y="2247106"/>
            <a:ext cx="1025227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$23,040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62000" y="2640806"/>
            <a:ext cx="2933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Venue: hall, loft, pier deck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632450" y="2640806"/>
            <a:ext cx="1018877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$16,500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62000" y="3034506"/>
            <a:ext cx="2933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Stage, sound &amp; recording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457700" y="3034506"/>
            <a:ext cx="905073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$7,800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762000" y="3428206"/>
            <a:ext cx="2933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Staff, print &amp; photography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267200" y="3428206"/>
            <a:ext cx="930473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$6,380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762000" y="3821906"/>
            <a:ext cx="2933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Speaker travel &amp; lodging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3994150" y="3821906"/>
            <a:ext cx="924123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$4,350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62000" y="4215606"/>
            <a:ext cx="2933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Marketing campaign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3892550" y="4215606"/>
            <a:ext cx="924123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$3,600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762000" y="4609306"/>
            <a:ext cx="2933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Music, insurance &amp; fees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3848100" y="4609306"/>
            <a:ext cx="930473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$3,270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762000" y="5082381"/>
            <a:ext cx="2933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Total, 12 expense lines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3302000" y="5082381"/>
            <a:ext cx="1088727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$64,940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8382000" y="2428081"/>
            <a:ext cx="3187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9B73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SPONSORSHIP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382000" y="2783681"/>
            <a:ext cx="3187700" cy="60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$63,500</a:t>
            </a:r>
            <a:endParaRPr lang="en-US" sz="4400" dirty="0"/>
          </a:p>
        </p:txBody>
      </p:sp>
      <p:sp>
        <p:nvSpPr>
          <p:cNvPr id="32" name="Text 29"/>
          <p:cNvSpPr/>
          <p:nvPr/>
        </p:nvSpPr>
        <p:spPr>
          <a:xfrm>
            <a:off x="8382000" y="3431381"/>
            <a:ext cx="3187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against $64,940 of costs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8382000" y="3933031"/>
            <a:ext cx="2870200" cy="793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Breakfast and lunch for 230, the whole venue, a recorded main stage and 12 speakers — so tickets stayed at $189.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11020723" y="6369050"/>
            <a:ext cx="8029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09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5101431"/>
            <a:ext cx="7061200" cy="0"/>
          </a:xfrm>
          <a:prstGeom prst="line">
            <a:avLst/>
          </a:prstGeom>
          <a:noFill/>
          <a:ln w="12700">
            <a:solidFill>
              <a:srgbClr val="14324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52500" y="4161631"/>
            <a:ext cx="1270000" cy="933450"/>
          </a:xfrm>
          <a:prstGeom prst="roundRect">
            <a:avLst>
              <a:gd name="adj" fmla="val 2721"/>
            </a:avLst>
          </a:prstGeom>
          <a:solidFill>
            <a:srgbClr val="4F8F79"/>
          </a:solidFill>
          <a:ln/>
        </p:spPr>
      </p:sp>
      <p:sp>
        <p:nvSpPr>
          <p:cNvPr id="5" name="Shape 2"/>
          <p:cNvSpPr/>
          <p:nvPr/>
        </p:nvSpPr>
        <p:spPr>
          <a:xfrm>
            <a:off x="2755900" y="2301081"/>
            <a:ext cx="1270000" cy="1860550"/>
          </a:xfrm>
          <a:prstGeom prst="roundRect">
            <a:avLst>
              <a:gd name="adj" fmla="val 2000"/>
            </a:avLst>
          </a:prstGeom>
          <a:solidFill>
            <a:srgbClr val="14324A"/>
          </a:solidFill>
          <a:ln/>
        </p:spPr>
      </p:sp>
      <p:sp>
        <p:nvSpPr>
          <p:cNvPr id="6" name="Shape 3"/>
          <p:cNvSpPr/>
          <p:nvPr/>
        </p:nvSpPr>
        <p:spPr>
          <a:xfrm>
            <a:off x="4559300" y="2301081"/>
            <a:ext cx="1270000" cy="1905000"/>
          </a:xfrm>
          <a:prstGeom prst="roundRect">
            <a:avLst>
              <a:gd name="adj" fmla="val 2000"/>
            </a:avLst>
          </a:prstGeom>
          <a:solidFill>
            <a:srgbClr val="B8322A"/>
          </a:solidFill>
          <a:ln/>
        </p:spPr>
      </p:sp>
      <p:sp>
        <p:nvSpPr>
          <p:cNvPr id="7" name="Shape 4"/>
          <p:cNvSpPr/>
          <p:nvPr/>
        </p:nvSpPr>
        <p:spPr>
          <a:xfrm>
            <a:off x="6362700" y="4206081"/>
            <a:ext cx="1270000" cy="889000"/>
          </a:xfrm>
          <a:prstGeom prst="roundRect">
            <a:avLst>
              <a:gd name="adj" fmla="val 2857"/>
            </a:avLst>
          </a:prstGeom>
          <a:solidFill>
            <a:srgbClr val="7A5711"/>
          </a:solidFill>
          <a:ln/>
        </p:spPr>
      </p:sp>
      <p:sp>
        <p:nvSpPr>
          <p:cNvPr id="8" name="Shape 5"/>
          <p:cNvSpPr/>
          <p:nvPr/>
        </p:nvSpPr>
        <p:spPr>
          <a:xfrm>
            <a:off x="8331200" y="3743722"/>
            <a:ext cx="30988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REVENUE IN, COSTS OUT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Without sponsors the summit loses $33,200. With you, it ends $30,300 ahead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571500" y="3831431"/>
            <a:ext cx="2044700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+$31,740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571500" y="5349081"/>
            <a:ext cx="2044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Ticket revenue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2374900" y="1970881"/>
            <a:ext cx="2044700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+$63,500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2374900" y="5349081"/>
            <a:ext cx="2044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Sponsorship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178300" y="1970881"/>
            <a:ext cx="2044700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−$64,940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178300" y="5349081"/>
            <a:ext cx="2044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Expenses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981700" y="3875881"/>
            <a:ext cx="2044700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7A571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$30,300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5981700" y="5349081"/>
            <a:ext cx="2044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Net result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331200" y="2301081"/>
            <a:ext cx="3492500" cy="66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66.7%</a:t>
            </a:r>
            <a:endParaRPr lang="en-US" sz="4800" dirty="0"/>
          </a:p>
        </p:txBody>
      </p:sp>
      <p:sp>
        <p:nvSpPr>
          <p:cNvPr id="20" name="Text 17"/>
          <p:cNvSpPr/>
          <p:nvPr/>
        </p:nvSpPr>
        <p:spPr>
          <a:xfrm>
            <a:off x="8331200" y="3012281"/>
            <a:ext cx="3175000" cy="566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of the summit’s $95,240 revenue came from sponsors.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331200" y="3946922"/>
            <a:ext cx="3175000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Still open at close of books: two sponsor invoices ($9,000) and $26,640 of vendor bills, already counted in costs. The surplus funds 2027 deposits.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33423" y="6369050"/>
            <a:ext cx="7902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10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174081"/>
            <a:ext cx="3644900" cy="2984500"/>
          </a:xfrm>
          <a:prstGeom prst="roundRect">
            <a:avLst>
              <a:gd name="adj" fmla="val 1702"/>
            </a:avLst>
          </a:prstGeom>
          <a:solidFill>
            <a:srgbClr val="FBFCFB"/>
          </a:solidFill>
          <a:ln/>
        </p:spPr>
      </p:sp>
      <p:sp>
        <p:nvSpPr>
          <p:cNvPr id="4" name="Shape 1"/>
          <p:cNvSpPr/>
          <p:nvPr/>
        </p:nvSpPr>
        <p:spPr>
          <a:xfrm>
            <a:off x="996950" y="3653631"/>
            <a:ext cx="1771650" cy="254000"/>
          </a:xfrm>
          <a:prstGeom prst="roundRect">
            <a:avLst>
              <a:gd name="adj" fmla="val 10000"/>
            </a:avLst>
          </a:prstGeom>
          <a:solidFill>
            <a:srgbClr val="14324A"/>
          </a:solidFill>
          <a:ln/>
        </p:spPr>
      </p:sp>
      <p:sp>
        <p:nvSpPr>
          <p:cNvPr id="5" name="Shape 2"/>
          <p:cNvSpPr/>
          <p:nvPr/>
        </p:nvSpPr>
        <p:spPr>
          <a:xfrm>
            <a:off x="2794000" y="3653631"/>
            <a:ext cx="1041400" cy="254000"/>
          </a:xfrm>
          <a:prstGeom prst="roundRect">
            <a:avLst>
              <a:gd name="adj" fmla="val 10000"/>
            </a:avLst>
          </a:prstGeom>
          <a:solidFill>
            <a:srgbClr val="4F8F79"/>
          </a:solidFill>
          <a:ln/>
        </p:spPr>
      </p:sp>
      <p:sp>
        <p:nvSpPr>
          <p:cNvPr id="6" name="Shape 3"/>
          <p:cNvSpPr/>
          <p:nvPr/>
        </p:nvSpPr>
        <p:spPr>
          <a:xfrm>
            <a:off x="3860800" y="3653631"/>
            <a:ext cx="311150" cy="254000"/>
          </a:xfrm>
          <a:prstGeom prst="roundRect">
            <a:avLst>
              <a:gd name="adj" fmla="val 10000"/>
            </a:avLst>
          </a:prstGeom>
          <a:solidFill>
            <a:srgbClr val="D3DDD9"/>
          </a:solidFill>
          <a:ln/>
        </p:spPr>
      </p:sp>
      <p:sp>
        <p:nvSpPr>
          <p:cNvPr id="7" name="Shape 4"/>
          <p:cNvSpPr/>
          <p:nvPr/>
        </p:nvSpPr>
        <p:spPr>
          <a:xfrm>
            <a:off x="4584700" y="2174081"/>
            <a:ext cx="3644900" cy="2984500"/>
          </a:xfrm>
          <a:prstGeom prst="roundRect">
            <a:avLst>
              <a:gd name="adj" fmla="val 1702"/>
            </a:avLst>
          </a:prstGeom>
          <a:solidFill>
            <a:srgbClr val="FBFCFB"/>
          </a:solidFill>
          <a:ln/>
        </p:spPr>
      </p:sp>
      <p:sp>
        <p:nvSpPr>
          <p:cNvPr id="8" name="Shape 5"/>
          <p:cNvSpPr/>
          <p:nvPr/>
        </p:nvSpPr>
        <p:spPr>
          <a:xfrm>
            <a:off x="4819650" y="3653631"/>
            <a:ext cx="1816100" cy="254000"/>
          </a:xfrm>
          <a:prstGeom prst="roundRect">
            <a:avLst>
              <a:gd name="adj" fmla="val 10000"/>
            </a:avLst>
          </a:prstGeom>
          <a:solidFill>
            <a:srgbClr val="14324A"/>
          </a:solidFill>
          <a:ln/>
        </p:spPr>
      </p:sp>
      <p:sp>
        <p:nvSpPr>
          <p:cNvPr id="9" name="Shape 6"/>
          <p:cNvSpPr/>
          <p:nvPr/>
        </p:nvSpPr>
        <p:spPr>
          <a:xfrm>
            <a:off x="6661150" y="3653631"/>
            <a:ext cx="412750" cy="254000"/>
          </a:xfrm>
          <a:prstGeom prst="roundRect">
            <a:avLst>
              <a:gd name="adj" fmla="val 10000"/>
            </a:avLst>
          </a:prstGeom>
          <a:solidFill>
            <a:srgbClr val="D3DDD9"/>
          </a:solidFill>
          <a:ln/>
        </p:spPr>
      </p:sp>
      <p:sp>
        <p:nvSpPr>
          <p:cNvPr id="10" name="Shape 7"/>
          <p:cNvSpPr/>
          <p:nvPr/>
        </p:nvSpPr>
        <p:spPr>
          <a:xfrm>
            <a:off x="7099300" y="3653631"/>
            <a:ext cx="895350" cy="254000"/>
          </a:xfrm>
          <a:prstGeom prst="roundRect">
            <a:avLst>
              <a:gd name="adj" fmla="val 10000"/>
            </a:avLst>
          </a:prstGeom>
          <a:solidFill>
            <a:srgbClr val="B8322A"/>
          </a:solidFill>
          <a:ln/>
        </p:spPr>
      </p:sp>
      <p:sp>
        <p:nvSpPr>
          <p:cNvPr id="11" name="Shape 8"/>
          <p:cNvSpPr/>
          <p:nvPr/>
        </p:nvSpPr>
        <p:spPr>
          <a:xfrm>
            <a:off x="8407400" y="2174081"/>
            <a:ext cx="3644900" cy="2984500"/>
          </a:xfrm>
          <a:prstGeom prst="roundRect">
            <a:avLst>
              <a:gd name="adj" fmla="val 1702"/>
            </a:avLst>
          </a:prstGeom>
          <a:solidFill>
            <a:srgbClr val="FBFCFB"/>
          </a:solidFill>
          <a:ln/>
        </p:spPr>
      </p:sp>
      <p:sp>
        <p:nvSpPr>
          <p:cNvPr id="12" name="Shape 9"/>
          <p:cNvSpPr/>
          <p:nvPr/>
        </p:nvSpPr>
        <p:spPr>
          <a:xfrm>
            <a:off x="8642350" y="3653631"/>
            <a:ext cx="1250950" cy="254000"/>
          </a:xfrm>
          <a:prstGeom prst="roundRect">
            <a:avLst>
              <a:gd name="adj" fmla="val 10000"/>
            </a:avLst>
          </a:prstGeom>
          <a:solidFill>
            <a:srgbClr val="14324A"/>
          </a:solidFill>
          <a:ln/>
        </p:spPr>
      </p:sp>
      <p:sp>
        <p:nvSpPr>
          <p:cNvPr id="13" name="Shape 10"/>
          <p:cNvSpPr/>
          <p:nvPr/>
        </p:nvSpPr>
        <p:spPr>
          <a:xfrm>
            <a:off x="9918700" y="3653631"/>
            <a:ext cx="1200150" cy="254000"/>
          </a:xfrm>
          <a:prstGeom prst="roundRect">
            <a:avLst>
              <a:gd name="adj" fmla="val 10000"/>
            </a:avLst>
          </a:prstGeom>
          <a:solidFill>
            <a:srgbClr val="4F8F79"/>
          </a:solidFill>
          <a:ln/>
        </p:spPr>
      </p:sp>
      <p:sp>
        <p:nvSpPr>
          <p:cNvPr id="14" name="Shape 11"/>
          <p:cNvSpPr/>
          <p:nvPr/>
        </p:nvSpPr>
        <p:spPr>
          <a:xfrm>
            <a:off x="11144250" y="3653631"/>
            <a:ext cx="673100" cy="254000"/>
          </a:xfrm>
          <a:prstGeom prst="roundRect">
            <a:avLst>
              <a:gd name="adj" fmla="val 10000"/>
            </a:avLst>
          </a:prstGeom>
          <a:solidFill>
            <a:srgbClr val="D3DDD9"/>
          </a:solidFill>
          <a:ln/>
        </p:spPr>
      </p:sp>
      <p:sp>
        <p:nvSpPr>
          <p:cNvPr id="15" name="Text 12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ATTENDEES SAID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Attendees rated the day 4.47 out of 5, and 78% are leaning toward 2027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996950" y="2409031"/>
            <a:ext cx="3568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OVERALL RATING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996950" y="2790031"/>
            <a:ext cx="35687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4.47</a:t>
            </a:r>
            <a:endParaRPr lang="en-US" sz="5600" dirty="0"/>
          </a:p>
        </p:txBody>
      </p:sp>
      <p:sp>
        <p:nvSpPr>
          <p:cNvPr id="19" name="Text 16"/>
          <p:cNvSpPr/>
          <p:nvPr/>
        </p:nvSpPr>
        <p:spPr>
          <a:xfrm>
            <a:off x="996950" y="4034631"/>
            <a:ext cx="3251200" cy="538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34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rated it 5 · </a:t>
            </a:r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20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rated 4 · </a:t>
            </a:r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rated 3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
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Nobody rated it below 3.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4819650" y="2409031"/>
            <a:ext cx="3568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WOULD RECOMMEND (NPS)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819650" y="2790031"/>
            <a:ext cx="35687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+30</a:t>
            </a:r>
            <a:endParaRPr lang="en-US" sz="5600" dirty="0"/>
          </a:p>
        </p:txBody>
      </p:sp>
      <p:sp>
        <p:nvSpPr>
          <p:cNvPr id="22" name="Text 19"/>
          <p:cNvSpPr/>
          <p:nvPr/>
        </p:nvSpPr>
        <p:spPr>
          <a:xfrm>
            <a:off x="4819650" y="4034631"/>
            <a:ext cx="3251200" cy="538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35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promoters · </a:t>
            </a:r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passive · </a:t>
            </a:r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17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detractors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
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 a 0–10 scale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8642350" y="2409031"/>
            <a:ext cx="3568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BACK IN 2027?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8642350" y="2790031"/>
            <a:ext cx="35687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78%</a:t>
            </a:r>
            <a:endParaRPr lang="en-US" sz="5600" dirty="0"/>
          </a:p>
        </p:txBody>
      </p:sp>
      <p:sp>
        <p:nvSpPr>
          <p:cNvPr id="25" name="Text 22"/>
          <p:cNvSpPr/>
          <p:nvPr/>
        </p:nvSpPr>
        <p:spPr>
          <a:xfrm>
            <a:off x="8642350" y="4034631"/>
            <a:ext cx="3251200" cy="538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24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yes · </a:t>
            </a:r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23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maybe · </a:t>
            </a:r>
            <a:pPr algn="l" indent="0" marL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13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no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
</a:t>
            </a:r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“Yes” or “maybe” from 47 of 60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762000" y="5336381"/>
            <a:ext cx="10553700" cy="253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60 responses from 150 attendees (40%), collected November 13–18. Six questions.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11046123" y="6369050"/>
            <a:ext cx="7775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11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3189883"/>
            <a:ext cx="3437434" cy="1558925"/>
          </a:xfrm>
          <a:prstGeom prst="roundRect">
            <a:avLst>
              <a:gd name="adj" fmla="val 3259"/>
            </a:avLst>
          </a:prstGeom>
          <a:solidFill>
            <a:srgbClr val="FBFCFB"/>
          </a:solidFill>
          <a:ln/>
        </p:spPr>
      </p:sp>
      <p:sp>
        <p:nvSpPr>
          <p:cNvPr id="4" name="Shape 1"/>
          <p:cNvSpPr/>
          <p:nvPr/>
        </p:nvSpPr>
        <p:spPr>
          <a:xfrm>
            <a:off x="4377234" y="3189883"/>
            <a:ext cx="3437434" cy="1558925"/>
          </a:xfrm>
          <a:prstGeom prst="roundRect">
            <a:avLst>
              <a:gd name="adj" fmla="val 3259"/>
            </a:avLst>
          </a:prstGeom>
          <a:solidFill>
            <a:srgbClr val="FBFCFB"/>
          </a:solidFill>
          <a:ln/>
        </p:spPr>
      </p:sp>
      <p:sp>
        <p:nvSpPr>
          <p:cNvPr id="5" name="Shape 2"/>
          <p:cNvSpPr/>
          <p:nvPr/>
        </p:nvSpPr>
        <p:spPr>
          <a:xfrm>
            <a:off x="7992467" y="3189883"/>
            <a:ext cx="3437434" cy="1558925"/>
          </a:xfrm>
          <a:prstGeom prst="roundRect">
            <a:avLst>
              <a:gd name="adj" fmla="val 3259"/>
            </a:avLst>
          </a:prstGeom>
          <a:solidFill>
            <a:srgbClr val="FBFCFB"/>
          </a:solidFill>
          <a:ln/>
        </p:spPr>
      </p:sp>
      <p:sp>
        <p:nvSpPr>
          <p:cNvPr id="6" name="Text 3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 THEIR WORDS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62000" y="1066800"/>
            <a:ext cx="9601200" cy="1367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84"/>
              </a:lnSpc>
              <a:buNone/>
            </a:pPr>
            <a:r>
              <a:rPr lang="en-US" sz="48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“The pricing talk alone paid for my ticket.”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762000" y="2535833"/>
            <a:ext cx="11061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Most useful session: 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Three stores, one spreadsheet</a:t>
            </a:r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— Dana Whitcomb, Saltbox Provisions (17 of 60 votes)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96950" y="3399433"/>
            <a:ext cx="3043734" cy="87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</a:t>
            </a:r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cash flow template has already changed how I run Mondays.</a:t>
            </a:r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”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96950" y="4329708"/>
            <a:ext cx="3361234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Attendee, post-event survey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612184" y="3399433"/>
            <a:ext cx="3043734" cy="87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</a:t>
            </a:r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More time between sessions to actually talk to people. The hallway was the best part.</a:t>
            </a:r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”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612184" y="4329708"/>
            <a:ext cx="3361234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Attendee, post-event survey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8227417" y="3399433"/>
            <a:ext cx="3043734" cy="6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</a:t>
            </a:r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Would pay more for a VIP roundtable with the speakers.</a:t>
            </a:r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”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227417" y="4053483"/>
            <a:ext cx="3361234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Attendee, post-event survey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1039773" y="6369050"/>
            <a:ext cx="7839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8344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62000" y="2320131"/>
            <a:ext cx="355600" cy="355600"/>
          </a:xfrm>
          <a:prstGeom prst="ellipse">
            <a:avLst/>
          </a:prstGeom>
          <a:solidFill>
            <a:srgbClr val="B8322A"/>
          </a:solidFill>
          <a:ln/>
        </p:spPr>
      </p:sp>
      <p:sp>
        <p:nvSpPr>
          <p:cNvPr id="5" name="Shape 2"/>
          <p:cNvSpPr/>
          <p:nvPr/>
        </p:nvSpPr>
        <p:spPr>
          <a:xfrm>
            <a:off x="762000" y="34948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2000" y="2980531"/>
            <a:ext cx="355600" cy="355600"/>
          </a:xfrm>
          <a:prstGeom prst="ellipse">
            <a:avLst/>
          </a:prstGeom>
          <a:solidFill>
            <a:srgbClr val="B8322A"/>
          </a:solidFill>
          <a:ln/>
        </p:spPr>
      </p:sp>
      <p:sp>
        <p:nvSpPr>
          <p:cNvPr id="7" name="Shape 4"/>
          <p:cNvSpPr/>
          <p:nvPr/>
        </p:nvSpPr>
        <p:spPr>
          <a:xfrm>
            <a:off x="762000" y="41552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62000" y="3640931"/>
            <a:ext cx="355600" cy="355600"/>
          </a:xfrm>
          <a:prstGeom prst="ellipse">
            <a:avLst/>
          </a:prstGeom>
          <a:solidFill>
            <a:srgbClr val="B8322A"/>
          </a:solidFill>
          <a:ln/>
        </p:spPr>
      </p:sp>
      <p:sp>
        <p:nvSpPr>
          <p:cNvPr id="9" name="Shape 6"/>
          <p:cNvSpPr/>
          <p:nvPr/>
        </p:nvSpPr>
        <p:spPr>
          <a:xfrm>
            <a:off x="762000" y="48156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62000" y="4301331"/>
            <a:ext cx="355600" cy="355600"/>
          </a:xfrm>
          <a:prstGeom prst="ellipse">
            <a:avLst/>
          </a:prstGeom>
          <a:solidFill>
            <a:srgbClr val="B8322A"/>
          </a:solidFill>
          <a:ln/>
        </p:spPr>
      </p:sp>
      <p:sp>
        <p:nvSpPr>
          <p:cNvPr id="11" name="Shape 8"/>
          <p:cNvSpPr/>
          <p:nvPr/>
        </p:nvSpPr>
        <p:spPr>
          <a:xfrm>
            <a:off x="762000" y="5476081"/>
            <a:ext cx="10668000" cy="0"/>
          </a:xfrm>
          <a:prstGeom prst="line">
            <a:avLst/>
          </a:prstGeom>
          <a:noFill/>
          <a:ln w="12700">
            <a:solidFill>
              <a:srgbClr val="D3DDD9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62000" y="4961731"/>
            <a:ext cx="355600" cy="355600"/>
          </a:xfrm>
          <a:prstGeom prst="ellipse">
            <a:avLst/>
          </a:prstGeom>
          <a:solidFill>
            <a:srgbClr val="B8322A"/>
          </a:solidFill>
          <a:ln/>
        </p:spPr>
      </p:sp>
      <p:sp>
        <p:nvSpPr>
          <p:cNvPr id="13" name="Text 10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832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LOOKING AHEAD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62000" y="965200"/>
            <a:ext cx="9982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Five changes for 2027, each one asked for by attendees, each one good for sponsors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762000" y="232013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320800" y="2221706"/>
            <a:ext cx="4965700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Longer breaks at the sponsor tables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20800" y="2545556"/>
            <a:ext cx="4965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“The hallway was the best part.”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096000" y="2382341"/>
            <a:ext cx="5727700" cy="281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More unhurried conversations where your table is.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62000" y="298053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320800" y="2882106"/>
            <a:ext cx="4965700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An opt-in attendee list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1320800" y="3205956"/>
            <a:ext cx="4965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Asked for so attendees can follow up with each other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096000" y="3042741"/>
            <a:ext cx="5727700" cy="281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Sponsors receive it too — follow-up without guesswork.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762000" y="364093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320800" y="3542506"/>
            <a:ext cx="4965700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track for service businesses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1320800" y="3866356"/>
            <a:ext cx="4965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Trades and clinics asked for their own sessions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6096000" y="3703141"/>
            <a:ext cx="5727700" cy="281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new audience for lenders, insurers and payments.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62000" y="430133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1320800" y="4202906"/>
            <a:ext cx="4965700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sponsor-hosted VIP roundtable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1320800" y="4526756"/>
            <a:ext cx="4965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“Would pay more for a VIP roundtable.”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6096000" y="4363541"/>
            <a:ext cx="5727700" cy="281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small room of owners, hosted under your name.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762000" y="496173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1320800" y="4863306"/>
            <a:ext cx="4965700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Popular workshops run twice</a:t>
            </a:r>
            <a:endParaRPr lang="en-US" sz="1500" dirty="0"/>
          </a:p>
        </p:txBody>
      </p:sp>
      <p:sp>
        <p:nvSpPr>
          <p:cNvPr id="33" name="Text 30"/>
          <p:cNvSpPr/>
          <p:nvPr/>
        </p:nvSpPr>
        <p:spPr>
          <a:xfrm>
            <a:off x="1320800" y="5187156"/>
            <a:ext cx="4965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local search workshop overflowed the loft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6096000" y="5023941"/>
            <a:ext cx="5727700" cy="281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022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Fewer people turned away, longer dwell in the foyer.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1064419" y="6369050"/>
            <a:ext cx="108714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324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1859459" y="6369050"/>
            <a:ext cx="320446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Small Business Summit 2026 · Sponsor recap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11033423" y="6369050"/>
            <a:ext cx="7902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13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A5B6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LxTt6o/bg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877741"/>
            <a:ext cx="3437434" cy="1435100"/>
          </a:xfrm>
          <a:prstGeom prst="roundRect">
            <a:avLst>
              <a:gd name="adj" fmla="val 3540"/>
            </a:avLst>
          </a:prstGeom>
          <a:solidFill>
            <a:srgbClr val="1C4160"/>
          </a:solidFill>
          <a:ln/>
        </p:spPr>
      </p:sp>
      <p:sp>
        <p:nvSpPr>
          <p:cNvPr id="4" name="Shape 1"/>
          <p:cNvSpPr/>
          <p:nvPr/>
        </p:nvSpPr>
        <p:spPr>
          <a:xfrm>
            <a:off x="4377234" y="2877741"/>
            <a:ext cx="3437434" cy="1435100"/>
          </a:xfrm>
          <a:prstGeom prst="roundRect">
            <a:avLst>
              <a:gd name="adj" fmla="val 3540"/>
            </a:avLst>
          </a:prstGeom>
          <a:solidFill>
            <a:srgbClr val="1C4160"/>
          </a:solidFill>
          <a:ln/>
        </p:spPr>
      </p:sp>
      <p:sp>
        <p:nvSpPr>
          <p:cNvPr id="5" name="Shape 2"/>
          <p:cNvSpPr/>
          <p:nvPr/>
        </p:nvSpPr>
        <p:spPr>
          <a:xfrm>
            <a:off x="7992467" y="2877741"/>
            <a:ext cx="3437434" cy="1435100"/>
          </a:xfrm>
          <a:prstGeom prst="roundRect">
            <a:avLst>
              <a:gd name="adj" fmla="val 3540"/>
            </a:avLst>
          </a:prstGeom>
          <a:solidFill>
            <a:srgbClr val="1C4160"/>
          </a:solidFill>
          <a:ln/>
        </p:spPr>
      </p:sp>
      <p:sp>
        <p:nvSpPr>
          <p:cNvPr id="6" name="Text 3"/>
          <p:cNvSpPr/>
          <p:nvPr/>
        </p:nvSpPr>
        <p:spPr>
          <a:xfrm>
            <a:off x="762000" y="609600"/>
            <a:ext cx="110617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9B73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ASK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62000" y="1016000"/>
            <a:ext cx="11061700" cy="744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52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Renew for 2027 — at your 2026 rate</a:t>
            </a:r>
            <a:endParaRPr lang="en-US" sz="5200" dirty="0"/>
          </a:p>
        </p:txBody>
      </p:sp>
      <p:sp>
        <p:nvSpPr>
          <p:cNvPr id="8" name="Text 5"/>
          <p:cNvSpPr/>
          <p:nvPr/>
        </p:nvSpPr>
        <p:spPr>
          <a:xfrm>
            <a:off x="762000" y="1912541"/>
            <a:ext cx="9601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Harborline 2027 · Thursday, November 11, 2027 · Ropewalk Hall, Portland. Confirm by </a:t>
            </a:r>
            <a:pPr algn="l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Friday, January 29, 2027</a:t>
            </a:r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to hold your tier and price. Returning sponsors choose table positions first, in order of confirmation.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90600" y="3068241"/>
            <a:ext cx="33739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9B73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PLATINUM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990600" y="3385741"/>
            <a:ext cx="3373934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$12,500 – $15,000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990600" y="3893741"/>
            <a:ext cx="33739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 places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05834" y="3068241"/>
            <a:ext cx="33739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1E4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GOLD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605834" y="3385741"/>
            <a:ext cx="3373934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$6,000 – $8,000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4605834" y="3893741"/>
            <a:ext cx="33739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 places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221067" y="3068241"/>
            <a:ext cx="33739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4E6D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COMMUNITY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221067" y="3385741"/>
            <a:ext cx="3373934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$1,000 – $2,500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8221067" y="3893741"/>
            <a:ext cx="337393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 places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217613" y="4643041"/>
            <a:ext cx="6461621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Reply to your contact, or write to </a:t>
            </a:r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2F5F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partnerships@harborlinesummit.com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762000" y="6369050"/>
            <a:ext cx="647253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Demo deck · Harborline is a fictional event made by SuperCat. All names, businesses and figures are invented.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1039773" y="6369050"/>
            <a:ext cx="7839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CC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2026-10-05T04:56:22Z</dcterms:created>
  <dcterms:modified xsi:type="dcterms:W3CDTF">2026-10-05T04:56:22Z</dcterms:modified>
</cp:coreProperties>
</file>