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0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embeddedFontLst>
    <p:embeddedFont>
      <p:font typeface="Figtree"/>
      <p:regular r:id="rIdNativePptxFont1"/>
      <p:bold r:id="rIdNativePptxFont2"/>
    </p:embeddedFont>
    <p:embeddedFont>
      <p:font typeface="Newsreader Display"/>
      <p:regular r:id="rIdNativePptxFont3"/>
      <p:italic r:id="rIdNativePptxFont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NativePptxFont1" Type="http://schemas.openxmlformats.org/officeDocument/2006/relationships/font" Target="fonts/nativePptxFont1.fntdata"/><Relationship Id="rIdNativePptxFont2" Type="http://schemas.openxmlformats.org/officeDocument/2006/relationships/font" Target="fonts/nativePptxFont2.fntdata"/><Relationship Id="rIdNativePptxFont3" Type="http://schemas.openxmlformats.org/officeDocument/2006/relationships/font" Target="fonts/nativePptxFont3.fntdata"/><Relationship Id="rIdNativePptxFont4" Type="http://schemas.openxmlformats.org/officeDocument/2006/relationships/font" Target="fonts/nativePptx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aArWwQ/bg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1905000"/>
            <a:ext cx="9283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E2B65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OWNER'S MONTHLY REVIEW · SEPTEMBER 2026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762000" y="2317750"/>
            <a:ext cx="8966200" cy="1708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528"/>
              </a:lnSpc>
              <a:buNone/>
            </a:pPr>
            <a:r>
              <a:rPr lang="en-US" sz="6400" dirty="0">
                <a:solidFill>
                  <a:srgbClr val="EEF2EC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Fill the quiet hours:</a:t>
            </a:r>
            <a:pPr algn="l" indent="0" marL="0">
              <a:lnSpc>
                <a:spcPts val="6528"/>
              </a:lnSpc>
              <a:buNone/>
            </a:pPr>
            <a:r>
              <a:rPr lang="en-US" sz="6400" dirty="0">
                <a:solidFill>
                  <a:srgbClr val="EEF2EC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
</a:t>
            </a:r>
            <a:pPr algn="l" indent="0" marL="0">
              <a:lnSpc>
                <a:spcPts val="6528"/>
              </a:lnSpc>
              <a:buNone/>
            </a:pPr>
            <a:r>
              <a:rPr lang="en-US" sz="6400" dirty="0">
                <a:solidFill>
                  <a:srgbClr val="EEF2EC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the October plan</a:t>
            </a:r>
            <a:endParaRPr lang="en-US" sz="6400" dirty="0"/>
          </a:p>
        </p:txBody>
      </p:sp>
      <p:sp>
        <p:nvSpPr>
          <p:cNvPr id="5" name="Text 2"/>
          <p:cNvSpPr/>
          <p:nvPr/>
        </p:nvSpPr>
        <p:spPr>
          <a:xfrm>
            <a:off x="762000" y="4229695"/>
            <a:ext cx="7569200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September actuals against July and August, where the idle capacity sits, and a promotion plan for October that needs your approval.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140420" y="5994499"/>
            <a:ext cx="4418905" cy="340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dirty="0">
                <a:solidFill>
                  <a:srgbClr val="EEF2EC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Fernlight Day Spa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140420" y="6284020"/>
            <a:ext cx="4418905" cy="218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20"/>
              </a:lnSpc>
              <a:buNone/>
            </a:pPr>
            <a:r>
              <a:rPr lang="en-US" sz="110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27 Larkspur Street, Asheville · prepared Monday, October 5, 2026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7759402" y="6070600"/>
            <a:ext cx="3683298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500"/>
              </a:lnSpc>
              <a:buNone/>
            </a:pPr>
            <a:r>
              <a:rPr lang="en-US" sz="114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Demo deck · Fernlight is a fictional day spa made by SuperCat.</a:t>
            </a:r>
            <a:pPr algn="r" indent="0" marL="0">
              <a:lnSpc>
                <a:spcPts val="1500"/>
              </a:lnSpc>
              <a:buNone/>
            </a:pPr>
            <a:r>
              <a:rPr lang="en-US" sz="114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
</a:t>
            </a:r>
            <a:pPr algn="r" indent="0" marL="0">
              <a:lnSpc>
                <a:spcPts val="1500"/>
              </a:lnSpc>
              <a:buNone/>
            </a:pPr>
            <a:r>
              <a:rPr lang="en-US" sz="114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All names, people and figures are invented. Figures in USD.</a:t>
            </a:r>
            <a:endParaRPr lang="en-US" sz="11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aArWwQ/bg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944316"/>
            <a:ext cx="6096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62000" y="4018062"/>
            <a:ext cx="6096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62000" y="4870847"/>
            <a:ext cx="6096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315200" y="2091531"/>
            <a:ext cx="4114800" cy="3564731"/>
          </a:xfrm>
          <a:prstGeom prst="roundRect">
            <a:avLst>
              <a:gd name="adj" fmla="val 1781"/>
            </a:avLst>
          </a:prstGeom>
          <a:solidFill>
            <a:srgbClr val="F0E5EC"/>
          </a:solidFill>
          <a:ln/>
        </p:spPr>
      </p:sp>
      <p:sp>
        <p:nvSpPr>
          <p:cNvPr id="7" name="Shape 4"/>
          <p:cNvSpPr/>
          <p:nvPr/>
        </p:nvSpPr>
        <p:spPr>
          <a:xfrm>
            <a:off x="7569200" y="3884613"/>
            <a:ext cx="3606800" cy="0"/>
          </a:xfrm>
          <a:prstGeom prst="line">
            <a:avLst/>
          </a:prstGeom>
          <a:noFill/>
          <a:ln w="12700">
            <a:solidFill>
              <a:srgbClr val="DCC7D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569200" y="4398963"/>
            <a:ext cx="3606800" cy="0"/>
          </a:xfrm>
          <a:prstGeom prst="line">
            <a:avLst/>
          </a:prstGeom>
          <a:noFill/>
          <a:ln w="12700">
            <a:solidFill>
              <a:srgbClr val="DCC7D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569200" y="4913313"/>
            <a:ext cx="3606800" cy="0"/>
          </a:xfrm>
          <a:prstGeom prst="line">
            <a:avLst/>
          </a:prstGeom>
          <a:noFill/>
          <a:ln w="12700">
            <a:solidFill>
              <a:srgbClr val="DCC7D4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569200" y="5427663"/>
            <a:ext cx="3606800" cy="0"/>
          </a:xfrm>
          <a:prstGeom prst="line">
            <a:avLst/>
          </a:prstGeom>
          <a:noFill/>
          <a:ln w="12700">
            <a:solidFill>
              <a:srgbClr val="DCC7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62000" y="584200"/>
            <a:ext cx="11061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3E6A4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SHORT VERSION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62000" y="908050"/>
            <a:ext cx="10490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September held at 55% utilisation. Four offers and two shift swaps can fill about 92 idle hours in October.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762000" y="2256631"/>
            <a:ext cx="673100" cy="560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400" dirty="0">
                <a:solidFill>
                  <a:srgbClr val="3E6A4F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1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219200" y="2256631"/>
            <a:ext cx="5346799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Revenue rose to $98,385, but treatments didn't.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219200" y="2545556"/>
            <a:ext cx="5346799" cy="271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Package sales carried the gain; treatment revenue is still 4.1% below July.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62000" y="3109416"/>
            <a:ext cx="352425" cy="781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400" dirty="0">
                <a:solidFill>
                  <a:srgbClr val="3E6A4F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2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1216025" y="3109416"/>
            <a:ext cx="6035675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554 of 1,228 rostered therapist hours went unsold.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216025" y="3398341"/>
            <a:ext cx="5718175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Wednesdays, weekday afternoons and the two body-treatment rooms are the gaps.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62000" y="4183162"/>
            <a:ext cx="673100" cy="560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400" dirty="0">
                <a:solidFill>
                  <a:srgbClr val="3E6A4F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3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1219200" y="4183162"/>
            <a:ext cx="570180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loyal core carries us, and 47 summer clients went quiet.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1219200" y="4472087"/>
            <a:ext cx="5701804" cy="271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36 members brought in 32% of treatment revenue; only 12 new clients came in.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7569200" y="2320131"/>
            <a:ext cx="40005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DECISION NEEDED BY TUE, OCT 6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7569200" y="2643981"/>
            <a:ext cx="3683000" cy="650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60"/>
              </a:lnSpc>
              <a:buNone/>
            </a:pPr>
            <a:r>
              <a:rPr lang="en-US" sz="2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Approve the October plan and the roster swaps it needs.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7569200" y="3529013"/>
            <a:ext cx="1573113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October forecast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10316369" y="3459163"/>
            <a:ext cx="1253331" cy="374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$113,994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7569200" y="4043363"/>
            <a:ext cx="1775718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No-change October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240169" y="3973512"/>
            <a:ext cx="1329531" cy="374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$100,548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7569200" y="4557713"/>
            <a:ext cx="3022898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Cost (commission, product, marketing)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10512227" y="4487863"/>
            <a:ext cx="1057473" cy="374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$2,773</a:t>
            </a:r>
            <a:endParaRPr lang="en-US" sz="1700" dirty="0"/>
          </a:p>
        </p:txBody>
      </p:sp>
      <p:sp>
        <p:nvSpPr>
          <p:cNvPr id="30" name="Text 27"/>
          <p:cNvSpPr/>
          <p:nvPr/>
        </p:nvSpPr>
        <p:spPr>
          <a:xfrm>
            <a:off x="7569200" y="5072063"/>
            <a:ext cx="1805484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Return per $1 of cost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10626030" y="5002213"/>
            <a:ext cx="943670" cy="374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$3.85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982960" y="6330950"/>
            <a:ext cx="104953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Fernlight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1727696" y="6350000"/>
            <a:ext cx="300920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Owner's monthly review · September 2026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11014373" y="6350000"/>
            <a:ext cx="80932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aArWwQ/bg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091531"/>
            <a:ext cx="2552700" cy="1498600"/>
          </a:xfrm>
          <a:prstGeom prst="roundRect">
            <a:avLst>
              <a:gd name="adj" fmla="val 4237"/>
            </a:avLst>
          </a:prstGeom>
          <a:solidFill>
            <a:srgbClr val="FAFBF8"/>
          </a:solidFill>
          <a:ln/>
        </p:spPr>
      </p:sp>
      <p:sp>
        <p:nvSpPr>
          <p:cNvPr id="4" name="Shape 1"/>
          <p:cNvSpPr/>
          <p:nvPr/>
        </p:nvSpPr>
        <p:spPr>
          <a:xfrm>
            <a:off x="3467100" y="2091531"/>
            <a:ext cx="2552700" cy="1498600"/>
          </a:xfrm>
          <a:prstGeom prst="roundRect">
            <a:avLst>
              <a:gd name="adj" fmla="val 4237"/>
            </a:avLst>
          </a:prstGeom>
          <a:solidFill>
            <a:srgbClr val="FAFBF8"/>
          </a:solidFill>
          <a:ln/>
        </p:spPr>
      </p:sp>
      <p:sp>
        <p:nvSpPr>
          <p:cNvPr id="5" name="Shape 2"/>
          <p:cNvSpPr/>
          <p:nvPr/>
        </p:nvSpPr>
        <p:spPr>
          <a:xfrm>
            <a:off x="6172200" y="2091531"/>
            <a:ext cx="2552700" cy="1498600"/>
          </a:xfrm>
          <a:prstGeom prst="roundRect">
            <a:avLst>
              <a:gd name="adj" fmla="val 4237"/>
            </a:avLst>
          </a:prstGeom>
          <a:solidFill>
            <a:srgbClr val="FAFBF8"/>
          </a:solidFill>
          <a:ln/>
        </p:spPr>
      </p:sp>
      <p:sp>
        <p:nvSpPr>
          <p:cNvPr id="6" name="Shape 3"/>
          <p:cNvSpPr/>
          <p:nvPr/>
        </p:nvSpPr>
        <p:spPr>
          <a:xfrm>
            <a:off x="8877300" y="2091531"/>
            <a:ext cx="2552700" cy="1498600"/>
          </a:xfrm>
          <a:prstGeom prst="roundRect">
            <a:avLst>
              <a:gd name="adj" fmla="val 4237"/>
            </a:avLst>
          </a:prstGeom>
          <a:solidFill>
            <a:srgbClr val="FAFBF8"/>
          </a:solidFill>
          <a:ln/>
        </p:spPr>
      </p:sp>
      <p:sp>
        <p:nvSpPr>
          <p:cNvPr id="7" name="Shape 4"/>
          <p:cNvSpPr/>
          <p:nvPr/>
        </p:nvSpPr>
        <p:spPr>
          <a:xfrm>
            <a:off x="2575620" y="3936206"/>
            <a:ext cx="127000" cy="127000"/>
          </a:xfrm>
          <a:prstGeom prst="roundRect">
            <a:avLst>
              <a:gd name="adj" fmla="val 20000"/>
            </a:avLst>
          </a:prstGeom>
          <a:solidFill>
            <a:srgbClr val="3E6A4F"/>
          </a:solidFill>
          <a:ln/>
        </p:spPr>
      </p:sp>
      <p:sp>
        <p:nvSpPr>
          <p:cNvPr id="8" name="Shape 5"/>
          <p:cNvSpPr/>
          <p:nvPr/>
        </p:nvSpPr>
        <p:spPr>
          <a:xfrm>
            <a:off x="4482207" y="3936206"/>
            <a:ext cx="127000" cy="127000"/>
          </a:xfrm>
          <a:prstGeom prst="roundRect">
            <a:avLst>
              <a:gd name="adj" fmla="val 20000"/>
            </a:avLst>
          </a:prstGeom>
          <a:solidFill>
            <a:srgbClr val="6B3F5E"/>
          </a:solidFill>
          <a:ln/>
        </p:spPr>
      </p:sp>
      <p:sp>
        <p:nvSpPr>
          <p:cNvPr id="9" name="Shape 6"/>
          <p:cNvSpPr/>
          <p:nvPr/>
        </p:nvSpPr>
        <p:spPr>
          <a:xfrm>
            <a:off x="1651000" y="4260056"/>
            <a:ext cx="5715000" cy="330200"/>
          </a:xfrm>
          <a:prstGeom prst="roundRect">
            <a:avLst>
              <a:gd name="adj" fmla="val 11538"/>
            </a:avLst>
          </a:prstGeom>
          <a:solidFill>
            <a:srgbClr val="9DBBA5"/>
          </a:solidFill>
          <a:ln/>
        </p:spPr>
      </p:sp>
      <p:sp>
        <p:nvSpPr>
          <p:cNvPr id="10" name="Shape 7"/>
          <p:cNvSpPr/>
          <p:nvPr/>
        </p:nvSpPr>
        <p:spPr>
          <a:xfrm>
            <a:off x="7366000" y="4260056"/>
            <a:ext cx="412750" cy="330200"/>
          </a:xfrm>
          <a:prstGeom prst="roundRect">
            <a:avLst/>
          </a:prstGeom>
          <a:solidFill>
            <a:srgbClr val="B597AB"/>
          </a:solidFill>
          <a:ln/>
        </p:spPr>
      </p:sp>
      <p:sp>
        <p:nvSpPr>
          <p:cNvPr id="11" name="Shape 8"/>
          <p:cNvSpPr/>
          <p:nvPr/>
        </p:nvSpPr>
        <p:spPr>
          <a:xfrm>
            <a:off x="1651000" y="4717256"/>
            <a:ext cx="5359400" cy="330200"/>
          </a:xfrm>
          <a:prstGeom prst="roundRect">
            <a:avLst>
              <a:gd name="adj" fmla="val 11538"/>
            </a:avLst>
          </a:prstGeom>
          <a:solidFill>
            <a:srgbClr val="9DBBA5"/>
          </a:solidFill>
          <a:ln/>
        </p:spPr>
      </p:sp>
      <p:sp>
        <p:nvSpPr>
          <p:cNvPr id="12" name="Shape 9"/>
          <p:cNvSpPr/>
          <p:nvPr/>
        </p:nvSpPr>
        <p:spPr>
          <a:xfrm>
            <a:off x="7010400" y="4717256"/>
            <a:ext cx="571500" cy="330200"/>
          </a:xfrm>
          <a:prstGeom prst="roundRect">
            <a:avLst/>
          </a:prstGeom>
          <a:solidFill>
            <a:srgbClr val="B597AB"/>
          </a:solidFill>
          <a:ln/>
        </p:spPr>
      </p:sp>
      <p:sp>
        <p:nvSpPr>
          <p:cNvPr id="13" name="Shape 10"/>
          <p:cNvSpPr/>
          <p:nvPr/>
        </p:nvSpPr>
        <p:spPr>
          <a:xfrm>
            <a:off x="1651000" y="5174456"/>
            <a:ext cx="5473700" cy="330200"/>
          </a:xfrm>
          <a:prstGeom prst="roundRect">
            <a:avLst>
              <a:gd name="adj" fmla="val 11538"/>
            </a:avLst>
          </a:prstGeom>
          <a:solidFill>
            <a:srgbClr val="3E6A4F"/>
          </a:solidFill>
          <a:ln/>
        </p:spPr>
      </p:sp>
      <p:sp>
        <p:nvSpPr>
          <p:cNvPr id="14" name="Shape 11"/>
          <p:cNvSpPr/>
          <p:nvPr/>
        </p:nvSpPr>
        <p:spPr>
          <a:xfrm>
            <a:off x="7124700" y="5174456"/>
            <a:ext cx="768350" cy="330200"/>
          </a:xfrm>
          <a:prstGeom prst="roundRect">
            <a:avLst/>
          </a:prstGeom>
          <a:solidFill>
            <a:srgbClr val="6B3F5E"/>
          </a:solidFill>
          <a:ln/>
        </p:spPr>
      </p:sp>
      <p:sp>
        <p:nvSpPr>
          <p:cNvPr id="15" name="Text 12"/>
          <p:cNvSpPr/>
          <p:nvPr/>
        </p:nvSpPr>
        <p:spPr>
          <a:xfrm>
            <a:off x="762000" y="584200"/>
            <a:ext cx="11061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3E6A4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WHERE SEPTEMBER LANDED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62000" y="908050"/>
            <a:ext cx="10236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Revenue rose 5.3% to $98,385, but packages carried the gain: treatment revenue is still below July</a:t>
            </a:r>
            <a:endParaRPr lang="en-US" sz="3000" dirty="0"/>
          </a:p>
        </p:txBody>
      </p:sp>
      <p:sp>
        <p:nvSpPr>
          <p:cNvPr id="17" name="Text 14"/>
          <p:cNvSpPr/>
          <p:nvPr/>
        </p:nvSpPr>
        <p:spPr>
          <a:xfrm>
            <a:off x="971550" y="2275681"/>
            <a:ext cx="25273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en-US" sz="38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627</a:t>
            </a:r>
            <a:endParaRPr lang="en-US" sz="3800" dirty="0"/>
          </a:p>
        </p:txBody>
      </p:sp>
      <p:sp>
        <p:nvSpPr>
          <p:cNvPr id="18" name="Text 15"/>
          <p:cNvSpPr/>
          <p:nvPr/>
        </p:nvSpPr>
        <p:spPr>
          <a:xfrm>
            <a:off x="971550" y="2885281"/>
            <a:ext cx="25273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Treatments completed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971550" y="3171031"/>
            <a:ext cx="2527300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+24 on August, −29 on July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3676650" y="2275681"/>
            <a:ext cx="25273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en-US" sz="38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$137.55</a:t>
            </a:r>
            <a:endParaRPr lang="en-US" sz="3800" dirty="0"/>
          </a:p>
        </p:txBody>
      </p:sp>
      <p:sp>
        <p:nvSpPr>
          <p:cNvPr id="21" name="Text 18"/>
          <p:cNvSpPr/>
          <p:nvPr/>
        </p:nvSpPr>
        <p:spPr>
          <a:xfrm>
            <a:off x="3676650" y="2885281"/>
            <a:ext cx="25273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Average treatment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3676650" y="3171031"/>
            <a:ext cx="2527300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August $139.98 · July $137.13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6381750" y="2275681"/>
            <a:ext cx="25273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en-US" sz="38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54.9%</a:t>
            </a:r>
            <a:endParaRPr lang="en-US" sz="3800" dirty="0"/>
          </a:p>
        </p:txBody>
      </p:sp>
      <p:sp>
        <p:nvSpPr>
          <p:cNvPr id="24" name="Text 21"/>
          <p:cNvSpPr/>
          <p:nvPr/>
        </p:nvSpPr>
        <p:spPr>
          <a:xfrm>
            <a:off x="6381750" y="2885281"/>
            <a:ext cx="25273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Therapist utilisation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6381750" y="3171031"/>
            <a:ext cx="2527300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Rooms 46.0% · cancellations 6.6%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9086850" y="2275681"/>
            <a:ext cx="25273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en-US" sz="38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$40,101</a:t>
            </a:r>
            <a:endParaRPr lang="en-US" sz="3800" dirty="0"/>
          </a:p>
        </p:txBody>
      </p:sp>
      <p:sp>
        <p:nvSpPr>
          <p:cNvPr id="27" name="Text 24"/>
          <p:cNvSpPr/>
          <p:nvPr/>
        </p:nvSpPr>
        <p:spPr>
          <a:xfrm>
            <a:off x="9086850" y="2885281"/>
            <a:ext cx="25273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Net after expenses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9086850" y="3171031"/>
            <a:ext cx="2527300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 $58,284 of costs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762000" y="3910806"/>
            <a:ext cx="200412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MONTHLY REVENUE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2575620" y="3894931"/>
            <a:ext cx="209708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Treatments (completed)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4482207" y="3894931"/>
            <a:ext cx="217963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Packages &amp; memberships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762000" y="4301331"/>
            <a:ext cx="1155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July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7905750" y="4301331"/>
            <a:ext cx="2501404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$96,420 = $89,955 + $6,465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762000" y="4758531"/>
            <a:ext cx="1155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August</a:t>
            </a:r>
            <a:endParaRPr lang="en-US" sz="1300" dirty="0"/>
          </a:p>
        </p:txBody>
      </p:sp>
      <p:sp>
        <p:nvSpPr>
          <p:cNvPr id="35" name="Text 32"/>
          <p:cNvSpPr/>
          <p:nvPr/>
        </p:nvSpPr>
        <p:spPr>
          <a:xfrm>
            <a:off x="7708900" y="4758531"/>
            <a:ext cx="2520454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$93,450 = $84,410 + $9,040</a:t>
            </a:r>
            <a:endParaRPr lang="en-US" sz="1300" dirty="0"/>
          </a:p>
        </p:txBody>
      </p:sp>
      <p:sp>
        <p:nvSpPr>
          <p:cNvPr id="36" name="Text 33"/>
          <p:cNvSpPr/>
          <p:nvPr/>
        </p:nvSpPr>
        <p:spPr>
          <a:xfrm>
            <a:off x="762000" y="5215731"/>
            <a:ext cx="1155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September</a:t>
            </a:r>
            <a:endParaRPr lang="en-US" sz="1300" dirty="0"/>
          </a:p>
        </p:txBody>
      </p:sp>
      <p:sp>
        <p:nvSpPr>
          <p:cNvPr id="37" name="Text 34"/>
          <p:cNvSpPr/>
          <p:nvPr/>
        </p:nvSpPr>
        <p:spPr>
          <a:xfrm>
            <a:off x="8020050" y="5215731"/>
            <a:ext cx="2551708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$98,385 = $86,245 + $12,140</a:t>
            </a:r>
            <a:endParaRPr lang="en-US" sz="1300" dirty="0"/>
          </a:p>
        </p:txBody>
      </p:sp>
      <p:sp>
        <p:nvSpPr>
          <p:cNvPr id="38" name="Text 35"/>
          <p:cNvSpPr/>
          <p:nvPr/>
        </p:nvSpPr>
        <p:spPr>
          <a:xfrm>
            <a:off x="982960" y="6330950"/>
            <a:ext cx="104953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Fernlight</a:t>
            </a:r>
            <a:endParaRPr lang="en-US" sz="1300" dirty="0"/>
          </a:p>
        </p:txBody>
      </p:sp>
      <p:sp>
        <p:nvSpPr>
          <p:cNvPr id="39" name="Text 36"/>
          <p:cNvSpPr/>
          <p:nvPr/>
        </p:nvSpPr>
        <p:spPr>
          <a:xfrm>
            <a:off x="1727696" y="6350000"/>
            <a:ext cx="300920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Owner's monthly review · September 2026</a:t>
            </a:r>
            <a:endParaRPr lang="en-US" sz="1100" dirty="0"/>
          </a:p>
        </p:txBody>
      </p:sp>
      <p:sp>
        <p:nvSpPr>
          <p:cNvPr id="40" name="Text 37"/>
          <p:cNvSpPr/>
          <p:nvPr/>
        </p:nvSpPr>
        <p:spPr>
          <a:xfrm>
            <a:off x="11014373" y="6350000"/>
            <a:ext cx="80932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aArWwQ/bg-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305300" y="2453481"/>
            <a:ext cx="3752850" cy="381000"/>
          </a:xfrm>
          <a:prstGeom prst="roundRect">
            <a:avLst>
              <a:gd name="adj" fmla="val 10000"/>
            </a:avLst>
          </a:prstGeom>
          <a:solidFill>
            <a:srgbClr val="3E6A4F"/>
          </a:solidFill>
          <a:ln/>
        </p:spPr>
      </p:sp>
      <p:sp>
        <p:nvSpPr>
          <p:cNvPr id="4" name="Shape 1"/>
          <p:cNvSpPr/>
          <p:nvPr/>
        </p:nvSpPr>
        <p:spPr>
          <a:xfrm>
            <a:off x="8058150" y="2453481"/>
            <a:ext cx="3117850" cy="381000"/>
          </a:xfrm>
          <a:prstGeom prst="roundRect">
            <a:avLst/>
          </a:prstGeom>
          <a:solidFill>
            <a:srgbClr val="EBEEE8"/>
          </a:solidFill>
          <a:ln/>
        </p:spPr>
      </p:sp>
      <p:sp>
        <p:nvSpPr>
          <p:cNvPr id="5" name="Shape 2"/>
          <p:cNvSpPr/>
          <p:nvPr/>
        </p:nvSpPr>
        <p:spPr>
          <a:xfrm>
            <a:off x="4305300" y="2974181"/>
            <a:ext cx="3536950" cy="381000"/>
          </a:xfrm>
          <a:prstGeom prst="roundRect">
            <a:avLst>
              <a:gd name="adj" fmla="val 10000"/>
            </a:avLst>
          </a:prstGeom>
          <a:solidFill>
            <a:srgbClr val="3E6A4F"/>
          </a:solidFill>
          <a:ln/>
        </p:spPr>
      </p:sp>
      <p:sp>
        <p:nvSpPr>
          <p:cNvPr id="6" name="Shape 3"/>
          <p:cNvSpPr/>
          <p:nvPr/>
        </p:nvSpPr>
        <p:spPr>
          <a:xfrm>
            <a:off x="7842250" y="2974181"/>
            <a:ext cx="2965450" cy="381000"/>
          </a:xfrm>
          <a:prstGeom prst="roundRect">
            <a:avLst/>
          </a:prstGeom>
          <a:solidFill>
            <a:srgbClr val="EBEEE8"/>
          </a:solidFill>
          <a:ln/>
        </p:spPr>
      </p:sp>
      <p:sp>
        <p:nvSpPr>
          <p:cNvPr id="7" name="Shape 4"/>
          <p:cNvSpPr/>
          <p:nvPr/>
        </p:nvSpPr>
        <p:spPr>
          <a:xfrm>
            <a:off x="4305300" y="3494881"/>
            <a:ext cx="3619500" cy="381000"/>
          </a:xfrm>
          <a:prstGeom prst="roundRect">
            <a:avLst>
              <a:gd name="adj" fmla="val 10000"/>
            </a:avLst>
          </a:prstGeom>
          <a:solidFill>
            <a:srgbClr val="3E6A4F"/>
          </a:solidFill>
          <a:ln/>
        </p:spPr>
      </p:sp>
      <p:sp>
        <p:nvSpPr>
          <p:cNvPr id="8" name="Shape 5"/>
          <p:cNvSpPr/>
          <p:nvPr/>
        </p:nvSpPr>
        <p:spPr>
          <a:xfrm>
            <a:off x="7924800" y="3494881"/>
            <a:ext cx="2978150" cy="381000"/>
          </a:xfrm>
          <a:prstGeom prst="roundRect">
            <a:avLst/>
          </a:prstGeom>
          <a:solidFill>
            <a:srgbClr val="F0E5EC"/>
          </a:solidFill>
          <a:ln/>
        </p:spPr>
      </p:sp>
      <p:sp>
        <p:nvSpPr>
          <p:cNvPr id="9" name="Text 6"/>
          <p:cNvSpPr/>
          <p:nvPr/>
        </p:nvSpPr>
        <p:spPr>
          <a:xfrm>
            <a:off x="762000" y="584200"/>
            <a:ext cx="11061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3E6A4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PROBLEM, NAMED FIRST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762000" y="908050"/>
            <a:ext cx="10236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We rostered 1,228 therapist hours in September and sold 674. The rest sat idle, as it has all quarter.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762000" y="2091531"/>
            <a:ext cx="2527300" cy="119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000"/>
              </a:lnSpc>
              <a:buNone/>
            </a:pPr>
            <a:r>
              <a:rPr lang="en-US" sz="10000" dirty="0">
                <a:solidFill>
                  <a:srgbClr val="6B3F5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554</a:t>
            </a:r>
            <a:endParaRPr lang="en-US" sz="10000" dirty="0"/>
          </a:p>
        </p:txBody>
      </p:sp>
      <p:sp>
        <p:nvSpPr>
          <p:cNvPr id="12" name="Text 9"/>
          <p:cNvSpPr/>
          <p:nvPr/>
        </p:nvSpPr>
        <p:spPr>
          <a:xfrm>
            <a:off x="762000" y="3361531"/>
            <a:ext cx="2527300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idle rostered hours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62000" y="3723481"/>
            <a:ext cx="2209800" cy="1376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45% of the time we paid therapists to be here. Each 10 points of utilisation is about 123 hours, or roughly $15,700 at our $127.90 per booked hour.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3352800" y="2091531"/>
            <a:ext cx="876687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THERAPIST HOURS: BOOKED VS IDLE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3352800" y="2520156"/>
            <a:ext cx="12192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July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4305300" y="2453481"/>
            <a:ext cx="3778250" cy="406400"/>
          </a:xfrm>
          <a:prstGeom prst="rect">
            <a:avLst/>
          </a:prstGeom>
          <a:noFill/>
          <a:ln/>
        </p:spPr>
        <p:txBody>
          <a:bodyPr wrap="square" lIns="11430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EF2E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698</a:t>
            </a:r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EF2E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booked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8058150" y="2453481"/>
            <a:ext cx="3143250" cy="406400"/>
          </a:xfrm>
          <a:prstGeom prst="rect">
            <a:avLst/>
          </a:prstGeom>
          <a:noFill/>
          <a:ln/>
        </p:spPr>
        <p:txBody>
          <a:bodyPr wrap="square" lIns="11430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580</a:t>
            </a:r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idle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1303000" y="2529681"/>
            <a:ext cx="81667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54.6%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3352800" y="3040856"/>
            <a:ext cx="12192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August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4305300" y="2974181"/>
            <a:ext cx="3562350" cy="406400"/>
          </a:xfrm>
          <a:prstGeom prst="rect">
            <a:avLst/>
          </a:prstGeom>
          <a:noFill/>
          <a:ln/>
        </p:spPr>
        <p:txBody>
          <a:bodyPr wrap="square" lIns="11430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EF2E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658</a:t>
            </a:r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EF2E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booked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7842250" y="2974181"/>
            <a:ext cx="2990850" cy="406400"/>
          </a:xfrm>
          <a:prstGeom prst="rect">
            <a:avLst/>
          </a:prstGeom>
          <a:noFill/>
          <a:ln/>
        </p:spPr>
        <p:txBody>
          <a:bodyPr wrap="square" lIns="11430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552</a:t>
            </a:r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idle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10934700" y="3050381"/>
            <a:ext cx="82302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54.4%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3352800" y="3561556"/>
            <a:ext cx="12192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September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4305300" y="3494881"/>
            <a:ext cx="3644900" cy="406400"/>
          </a:xfrm>
          <a:prstGeom prst="rect">
            <a:avLst/>
          </a:prstGeom>
          <a:noFill/>
          <a:ln/>
        </p:spPr>
        <p:txBody>
          <a:bodyPr wrap="square" lIns="11430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EF2E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674</a:t>
            </a:r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EF2E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booked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7924800" y="3494881"/>
            <a:ext cx="3003550" cy="406400"/>
          </a:xfrm>
          <a:prstGeom prst="rect">
            <a:avLst/>
          </a:prstGeom>
          <a:noFill/>
          <a:ln/>
        </p:spPr>
        <p:txBody>
          <a:bodyPr wrap="square" lIns="11430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554</a:t>
            </a:r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idle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11029950" y="3571081"/>
            <a:ext cx="81667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54.9%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3352800" y="4104481"/>
            <a:ext cx="7061200" cy="658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95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Booked hours count every booking that wasn't cancelled; rostered hours are each therapist's days on the roster × opening hours (Roster and Therapists sheets). Revenue per booked hour = $86,245 ÷ 674.1 booked hours (every September booking is now completed or cancelled).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982960" y="6330950"/>
            <a:ext cx="104953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Fernlight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1727696" y="6350000"/>
            <a:ext cx="300920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Owner's monthly review · September 2026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11001673" y="6350000"/>
            <a:ext cx="82202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aArWwQ/bg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60500" y="22883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A9C6B1"/>
          </a:solidFill>
          <a:ln/>
        </p:spPr>
      </p:sp>
      <p:sp>
        <p:nvSpPr>
          <p:cNvPr id="4" name="Shape 1"/>
          <p:cNvSpPr/>
          <p:nvPr/>
        </p:nvSpPr>
        <p:spPr>
          <a:xfrm>
            <a:off x="3492500" y="22883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C9DCCD"/>
          </a:solidFill>
          <a:ln/>
        </p:spPr>
      </p:sp>
      <p:sp>
        <p:nvSpPr>
          <p:cNvPr id="5" name="Shape 2"/>
          <p:cNvSpPr/>
          <p:nvPr/>
        </p:nvSpPr>
        <p:spPr>
          <a:xfrm>
            <a:off x="4508500" y="22883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A9C6B1"/>
          </a:solidFill>
          <a:ln/>
        </p:spPr>
      </p:sp>
      <p:sp>
        <p:nvSpPr>
          <p:cNvPr id="6" name="Shape 3"/>
          <p:cNvSpPr/>
          <p:nvPr/>
        </p:nvSpPr>
        <p:spPr>
          <a:xfrm>
            <a:off x="5524500" y="22883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7FA78B"/>
          </a:solidFill>
          <a:ln/>
        </p:spPr>
      </p:sp>
      <p:sp>
        <p:nvSpPr>
          <p:cNvPr id="7" name="Shape 4"/>
          <p:cNvSpPr/>
          <p:nvPr/>
        </p:nvSpPr>
        <p:spPr>
          <a:xfrm>
            <a:off x="6540500" y="22883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7FA78B"/>
          </a:solidFill>
          <a:ln/>
        </p:spPr>
      </p:sp>
      <p:sp>
        <p:nvSpPr>
          <p:cNvPr id="8" name="Shape 5"/>
          <p:cNvSpPr/>
          <p:nvPr/>
        </p:nvSpPr>
        <p:spPr>
          <a:xfrm>
            <a:off x="1460500" y="27709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C9DCCD"/>
          </a:solidFill>
          <a:ln/>
        </p:spPr>
      </p:sp>
      <p:sp>
        <p:nvSpPr>
          <p:cNvPr id="9" name="Shape 6"/>
          <p:cNvSpPr/>
          <p:nvPr/>
        </p:nvSpPr>
        <p:spPr>
          <a:xfrm>
            <a:off x="2476500" y="27709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A9C6B1"/>
          </a:solidFill>
          <a:ln/>
        </p:spPr>
      </p:sp>
      <p:sp>
        <p:nvSpPr>
          <p:cNvPr id="10" name="Shape 7"/>
          <p:cNvSpPr/>
          <p:nvPr/>
        </p:nvSpPr>
        <p:spPr>
          <a:xfrm>
            <a:off x="3492500" y="27709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C9DCCD"/>
          </a:solidFill>
          <a:ln/>
        </p:spPr>
      </p:sp>
      <p:sp>
        <p:nvSpPr>
          <p:cNvPr id="11" name="Shape 8"/>
          <p:cNvSpPr/>
          <p:nvPr/>
        </p:nvSpPr>
        <p:spPr>
          <a:xfrm>
            <a:off x="5524500" y="27709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A9C6B1"/>
          </a:solidFill>
          <a:ln/>
        </p:spPr>
      </p:sp>
      <p:sp>
        <p:nvSpPr>
          <p:cNvPr id="12" name="Shape 9"/>
          <p:cNvSpPr/>
          <p:nvPr/>
        </p:nvSpPr>
        <p:spPr>
          <a:xfrm>
            <a:off x="6540500" y="27709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C9DCCD"/>
          </a:solidFill>
          <a:ln/>
        </p:spPr>
      </p:sp>
      <p:sp>
        <p:nvSpPr>
          <p:cNvPr id="13" name="Shape 10"/>
          <p:cNvSpPr/>
          <p:nvPr/>
        </p:nvSpPr>
        <p:spPr>
          <a:xfrm>
            <a:off x="1460500" y="32535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A9C6B1"/>
          </a:solidFill>
          <a:ln/>
        </p:spPr>
      </p:sp>
      <p:sp>
        <p:nvSpPr>
          <p:cNvPr id="14" name="Shape 11"/>
          <p:cNvSpPr/>
          <p:nvPr/>
        </p:nvSpPr>
        <p:spPr>
          <a:xfrm>
            <a:off x="2476500" y="32535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7FA78B"/>
          </a:solidFill>
          <a:ln/>
        </p:spPr>
      </p:sp>
      <p:sp>
        <p:nvSpPr>
          <p:cNvPr id="15" name="Shape 12"/>
          <p:cNvSpPr/>
          <p:nvPr/>
        </p:nvSpPr>
        <p:spPr>
          <a:xfrm>
            <a:off x="3492500" y="32535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C9DCCD"/>
          </a:solidFill>
          <a:ln/>
        </p:spPr>
      </p:sp>
      <p:sp>
        <p:nvSpPr>
          <p:cNvPr id="16" name="Shape 13"/>
          <p:cNvSpPr/>
          <p:nvPr/>
        </p:nvSpPr>
        <p:spPr>
          <a:xfrm>
            <a:off x="4508500" y="32535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C9DCCD"/>
          </a:solidFill>
          <a:ln/>
        </p:spPr>
      </p:sp>
      <p:sp>
        <p:nvSpPr>
          <p:cNvPr id="17" name="Shape 14"/>
          <p:cNvSpPr/>
          <p:nvPr/>
        </p:nvSpPr>
        <p:spPr>
          <a:xfrm>
            <a:off x="6540500" y="32535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A9C6B1"/>
          </a:solidFill>
          <a:ln/>
        </p:spPr>
      </p:sp>
      <p:sp>
        <p:nvSpPr>
          <p:cNvPr id="18" name="Shape 15"/>
          <p:cNvSpPr/>
          <p:nvPr/>
        </p:nvSpPr>
        <p:spPr>
          <a:xfrm>
            <a:off x="1460500" y="37361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7FA78B"/>
          </a:solidFill>
          <a:ln/>
        </p:spPr>
      </p:sp>
      <p:sp>
        <p:nvSpPr>
          <p:cNvPr id="19" name="Shape 16"/>
          <p:cNvSpPr/>
          <p:nvPr/>
        </p:nvSpPr>
        <p:spPr>
          <a:xfrm>
            <a:off x="2476500" y="37361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7FA78B"/>
          </a:solidFill>
          <a:ln/>
        </p:spPr>
      </p:sp>
      <p:sp>
        <p:nvSpPr>
          <p:cNvPr id="20" name="Shape 17"/>
          <p:cNvSpPr/>
          <p:nvPr/>
        </p:nvSpPr>
        <p:spPr>
          <a:xfrm>
            <a:off x="3492500" y="37361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7FA78B"/>
          </a:solidFill>
          <a:ln/>
        </p:spPr>
      </p:sp>
      <p:sp>
        <p:nvSpPr>
          <p:cNvPr id="21" name="Shape 18"/>
          <p:cNvSpPr/>
          <p:nvPr/>
        </p:nvSpPr>
        <p:spPr>
          <a:xfrm>
            <a:off x="4508500" y="37361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7FA78B"/>
          </a:solidFill>
          <a:ln/>
        </p:spPr>
      </p:sp>
      <p:sp>
        <p:nvSpPr>
          <p:cNvPr id="22" name="Shape 19"/>
          <p:cNvSpPr/>
          <p:nvPr/>
        </p:nvSpPr>
        <p:spPr>
          <a:xfrm>
            <a:off x="5524500" y="37361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7FA78B"/>
          </a:solidFill>
          <a:ln/>
        </p:spPr>
      </p:sp>
      <p:sp>
        <p:nvSpPr>
          <p:cNvPr id="23" name="Shape 20"/>
          <p:cNvSpPr/>
          <p:nvPr/>
        </p:nvSpPr>
        <p:spPr>
          <a:xfrm>
            <a:off x="1460500" y="42187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7FA78B"/>
          </a:solidFill>
          <a:ln/>
        </p:spPr>
      </p:sp>
      <p:sp>
        <p:nvSpPr>
          <p:cNvPr id="24" name="Shape 21"/>
          <p:cNvSpPr/>
          <p:nvPr/>
        </p:nvSpPr>
        <p:spPr>
          <a:xfrm>
            <a:off x="2476500" y="42187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6B3F5E"/>
          </a:solidFill>
          <a:ln/>
        </p:spPr>
      </p:sp>
      <p:sp>
        <p:nvSpPr>
          <p:cNvPr id="25" name="Shape 22"/>
          <p:cNvSpPr/>
          <p:nvPr/>
        </p:nvSpPr>
        <p:spPr>
          <a:xfrm>
            <a:off x="3492500" y="42187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A9C6B1"/>
          </a:solidFill>
          <a:ln/>
        </p:spPr>
      </p:sp>
      <p:sp>
        <p:nvSpPr>
          <p:cNvPr id="26" name="Shape 23"/>
          <p:cNvSpPr/>
          <p:nvPr/>
        </p:nvSpPr>
        <p:spPr>
          <a:xfrm>
            <a:off x="4508500" y="42187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7FA78B"/>
          </a:solidFill>
          <a:ln/>
        </p:spPr>
      </p:sp>
      <p:sp>
        <p:nvSpPr>
          <p:cNvPr id="27" name="Shape 24"/>
          <p:cNvSpPr/>
          <p:nvPr/>
        </p:nvSpPr>
        <p:spPr>
          <a:xfrm>
            <a:off x="5524500" y="42187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7FA78B"/>
          </a:solidFill>
          <a:ln/>
        </p:spPr>
      </p:sp>
      <p:sp>
        <p:nvSpPr>
          <p:cNvPr id="28" name="Shape 25"/>
          <p:cNvSpPr/>
          <p:nvPr/>
        </p:nvSpPr>
        <p:spPr>
          <a:xfrm>
            <a:off x="6540500" y="42187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A9C6B1"/>
          </a:solidFill>
          <a:ln/>
        </p:spPr>
      </p:sp>
      <p:sp>
        <p:nvSpPr>
          <p:cNvPr id="29" name="Shape 26"/>
          <p:cNvSpPr/>
          <p:nvPr/>
        </p:nvSpPr>
        <p:spPr>
          <a:xfrm>
            <a:off x="2476500" y="47013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A9C6B1"/>
          </a:solidFill>
          <a:ln/>
        </p:spPr>
      </p:sp>
      <p:sp>
        <p:nvSpPr>
          <p:cNvPr id="30" name="Shape 27"/>
          <p:cNvSpPr/>
          <p:nvPr/>
        </p:nvSpPr>
        <p:spPr>
          <a:xfrm>
            <a:off x="4508500" y="47013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A9C6B1"/>
          </a:solidFill>
          <a:ln/>
        </p:spPr>
      </p:sp>
      <p:sp>
        <p:nvSpPr>
          <p:cNvPr id="31" name="Shape 28"/>
          <p:cNvSpPr/>
          <p:nvPr/>
        </p:nvSpPr>
        <p:spPr>
          <a:xfrm>
            <a:off x="5524500" y="47013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7FA78B"/>
          </a:solidFill>
          <a:ln/>
        </p:spPr>
      </p:sp>
      <p:sp>
        <p:nvSpPr>
          <p:cNvPr id="32" name="Shape 29"/>
          <p:cNvSpPr/>
          <p:nvPr/>
        </p:nvSpPr>
        <p:spPr>
          <a:xfrm>
            <a:off x="6540500" y="4701381"/>
            <a:ext cx="952500" cy="419100"/>
          </a:xfrm>
          <a:prstGeom prst="roundRect">
            <a:avLst>
              <a:gd name="adj" fmla="val 9091"/>
            </a:avLst>
          </a:prstGeom>
          <a:solidFill>
            <a:srgbClr val="A9C6B1"/>
          </a:solidFill>
          <a:ln/>
        </p:spPr>
      </p:sp>
      <p:sp>
        <p:nvSpPr>
          <p:cNvPr id="33" name="Shape 30"/>
          <p:cNvSpPr/>
          <p:nvPr/>
        </p:nvSpPr>
        <p:spPr>
          <a:xfrm>
            <a:off x="8661400" y="2990751"/>
            <a:ext cx="215900" cy="974030"/>
          </a:xfrm>
          <a:prstGeom prst="roundRect">
            <a:avLst>
              <a:gd name="adj" fmla="val 11765"/>
            </a:avLst>
          </a:prstGeom>
          <a:solidFill>
            <a:srgbClr val="9DBBA5"/>
          </a:solidFill>
          <a:ln/>
        </p:spPr>
      </p:sp>
      <p:sp>
        <p:nvSpPr>
          <p:cNvPr id="34" name="Shape 31"/>
          <p:cNvSpPr/>
          <p:nvPr/>
        </p:nvSpPr>
        <p:spPr>
          <a:xfrm>
            <a:off x="8928100" y="3122811"/>
            <a:ext cx="215900" cy="841970"/>
          </a:xfrm>
          <a:prstGeom prst="roundRect">
            <a:avLst>
              <a:gd name="adj" fmla="val 11765"/>
            </a:avLst>
          </a:prstGeom>
          <a:solidFill>
            <a:srgbClr val="9DBBA5"/>
          </a:solidFill>
          <a:ln/>
        </p:spPr>
      </p:sp>
      <p:sp>
        <p:nvSpPr>
          <p:cNvPr id="35" name="Shape 32"/>
          <p:cNvSpPr/>
          <p:nvPr/>
        </p:nvSpPr>
        <p:spPr>
          <a:xfrm>
            <a:off x="9194800" y="2842121"/>
            <a:ext cx="215900" cy="1122660"/>
          </a:xfrm>
          <a:prstGeom prst="roundRect">
            <a:avLst>
              <a:gd name="adj" fmla="val 11765"/>
            </a:avLst>
          </a:prstGeom>
          <a:solidFill>
            <a:srgbClr val="9DBBA5"/>
          </a:solidFill>
          <a:ln/>
        </p:spPr>
      </p:sp>
      <p:sp>
        <p:nvSpPr>
          <p:cNvPr id="36" name="Shape 33"/>
          <p:cNvSpPr/>
          <p:nvPr/>
        </p:nvSpPr>
        <p:spPr>
          <a:xfrm>
            <a:off x="9461500" y="3073301"/>
            <a:ext cx="215900" cy="891480"/>
          </a:xfrm>
          <a:prstGeom prst="roundRect">
            <a:avLst>
              <a:gd name="adj" fmla="val 11765"/>
            </a:avLst>
          </a:prstGeom>
          <a:solidFill>
            <a:srgbClr val="6B3F5E"/>
          </a:solidFill>
          <a:ln/>
        </p:spPr>
      </p:sp>
      <p:sp>
        <p:nvSpPr>
          <p:cNvPr id="37" name="Shape 34"/>
          <p:cNvSpPr/>
          <p:nvPr/>
        </p:nvSpPr>
        <p:spPr>
          <a:xfrm>
            <a:off x="9728200" y="3007221"/>
            <a:ext cx="215900" cy="957560"/>
          </a:xfrm>
          <a:prstGeom prst="roundRect">
            <a:avLst>
              <a:gd name="adj" fmla="val 11765"/>
            </a:avLst>
          </a:prstGeom>
          <a:solidFill>
            <a:srgbClr val="6B3F5E"/>
          </a:solidFill>
          <a:ln/>
        </p:spPr>
      </p:sp>
      <p:sp>
        <p:nvSpPr>
          <p:cNvPr id="38" name="Shape 35"/>
          <p:cNvSpPr/>
          <p:nvPr/>
        </p:nvSpPr>
        <p:spPr>
          <a:xfrm>
            <a:off x="9994900" y="3172321"/>
            <a:ext cx="215900" cy="792460"/>
          </a:xfrm>
          <a:prstGeom prst="roundRect">
            <a:avLst>
              <a:gd name="adj" fmla="val 11765"/>
            </a:avLst>
          </a:prstGeom>
          <a:solidFill>
            <a:srgbClr val="6B3F5E"/>
          </a:solidFill>
          <a:ln/>
        </p:spPr>
      </p:sp>
      <p:sp>
        <p:nvSpPr>
          <p:cNvPr id="39" name="Shape 36"/>
          <p:cNvSpPr/>
          <p:nvPr/>
        </p:nvSpPr>
        <p:spPr>
          <a:xfrm>
            <a:off x="10261600" y="3007221"/>
            <a:ext cx="215900" cy="957560"/>
          </a:xfrm>
          <a:prstGeom prst="roundRect">
            <a:avLst>
              <a:gd name="adj" fmla="val 11765"/>
            </a:avLst>
          </a:prstGeom>
          <a:solidFill>
            <a:srgbClr val="9DBBA5"/>
          </a:solidFill>
          <a:ln/>
        </p:spPr>
      </p:sp>
      <p:sp>
        <p:nvSpPr>
          <p:cNvPr id="40" name="Shape 37"/>
          <p:cNvSpPr/>
          <p:nvPr/>
        </p:nvSpPr>
        <p:spPr>
          <a:xfrm>
            <a:off x="10528300" y="3040261"/>
            <a:ext cx="215900" cy="924520"/>
          </a:xfrm>
          <a:prstGeom prst="roundRect">
            <a:avLst>
              <a:gd name="adj" fmla="val 11765"/>
            </a:avLst>
          </a:prstGeom>
          <a:solidFill>
            <a:srgbClr val="9DBBA5"/>
          </a:solidFill>
          <a:ln/>
        </p:spPr>
      </p:sp>
      <p:sp>
        <p:nvSpPr>
          <p:cNvPr id="41" name="Shape 38"/>
          <p:cNvSpPr/>
          <p:nvPr/>
        </p:nvSpPr>
        <p:spPr>
          <a:xfrm>
            <a:off x="10795000" y="2957711"/>
            <a:ext cx="215900" cy="1007070"/>
          </a:xfrm>
          <a:prstGeom prst="roundRect">
            <a:avLst>
              <a:gd name="adj" fmla="val 11765"/>
            </a:avLst>
          </a:prstGeom>
          <a:solidFill>
            <a:srgbClr val="9DBBA5"/>
          </a:solidFill>
          <a:ln/>
        </p:spPr>
      </p:sp>
      <p:sp>
        <p:nvSpPr>
          <p:cNvPr id="42" name="Shape 39"/>
          <p:cNvSpPr/>
          <p:nvPr/>
        </p:nvSpPr>
        <p:spPr>
          <a:xfrm>
            <a:off x="11061700" y="3370461"/>
            <a:ext cx="215900" cy="594320"/>
          </a:xfrm>
          <a:prstGeom prst="roundRect">
            <a:avLst>
              <a:gd name="adj" fmla="val 11765"/>
            </a:avLst>
          </a:prstGeom>
          <a:solidFill>
            <a:srgbClr val="9DBBA5"/>
          </a:solidFill>
          <a:ln/>
        </p:spPr>
      </p:sp>
      <p:sp>
        <p:nvSpPr>
          <p:cNvPr id="43" name="Shape 40"/>
          <p:cNvSpPr/>
          <p:nvPr/>
        </p:nvSpPr>
        <p:spPr>
          <a:xfrm>
            <a:off x="8661400" y="3977481"/>
            <a:ext cx="2768600" cy="0"/>
          </a:xfrm>
          <a:prstGeom prst="line">
            <a:avLst/>
          </a:prstGeom>
          <a:noFill/>
          <a:ln w="12700">
            <a:solidFill>
              <a:srgbClr val="1F3A2E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762000" y="584200"/>
            <a:ext cx="11061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3E6A4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WHERE THE IDLE HOURS ARE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762000" y="908050"/>
            <a:ext cx="10236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The gaps cluster on Wednesdays, weekday early afternoons and Theo's Saturday, the emptiest shift at 34%</a:t>
            </a:r>
            <a:endParaRPr lang="en-US" sz="3000" dirty="0"/>
          </a:p>
        </p:txBody>
      </p:sp>
      <p:sp>
        <p:nvSpPr>
          <p:cNvPr id="46" name="Text 43"/>
          <p:cNvSpPr/>
          <p:nvPr/>
        </p:nvSpPr>
        <p:spPr>
          <a:xfrm>
            <a:off x="1270000" y="2015331"/>
            <a:ext cx="13462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Maren</a:t>
            </a:r>
            <a:endParaRPr lang="en-US" sz="1100" dirty="0"/>
          </a:p>
        </p:txBody>
      </p:sp>
      <p:sp>
        <p:nvSpPr>
          <p:cNvPr id="47" name="Text 44"/>
          <p:cNvSpPr/>
          <p:nvPr/>
        </p:nvSpPr>
        <p:spPr>
          <a:xfrm>
            <a:off x="2286000" y="2015331"/>
            <a:ext cx="13462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Theo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3302000" y="2015331"/>
            <a:ext cx="13462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Priya</a:t>
            </a:r>
            <a:endParaRPr lang="en-US" sz="1100" dirty="0"/>
          </a:p>
        </p:txBody>
      </p:sp>
      <p:sp>
        <p:nvSpPr>
          <p:cNvPr id="49" name="Text 46"/>
          <p:cNvSpPr/>
          <p:nvPr/>
        </p:nvSpPr>
        <p:spPr>
          <a:xfrm>
            <a:off x="4318000" y="2015331"/>
            <a:ext cx="13462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June</a:t>
            </a:r>
            <a:endParaRPr lang="en-US" sz="1100" dirty="0"/>
          </a:p>
        </p:txBody>
      </p:sp>
      <p:sp>
        <p:nvSpPr>
          <p:cNvPr id="50" name="Text 47"/>
          <p:cNvSpPr/>
          <p:nvPr/>
        </p:nvSpPr>
        <p:spPr>
          <a:xfrm>
            <a:off x="5334000" y="2015331"/>
            <a:ext cx="13462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Sofia</a:t>
            </a:r>
            <a:endParaRPr lang="en-US" sz="1100" dirty="0"/>
          </a:p>
        </p:txBody>
      </p:sp>
      <p:sp>
        <p:nvSpPr>
          <p:cNvPr id="51" name="Text 48"/>
          <p:cNvSpPr/>
          <p:nvPr/>
        </p:nvSpPr>
        <p:spPr>
          <a:xfrm>
            <a:off x="6350000" y="2015331"/>
            <a:ext cx="13462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Ezra</a:t>
            </a:r>
            <a:endParaRPr lang="en-US" sz="1100" dirty="0"/>
          </a:p>
        </p:txBody>
      </p:sp>
      <p:sp>
        <p:nvSpPr>
          <p:cNvPr id="52" name="Text 49"/>
          <p:cNvSpPr/>
          <p:nvPr/>
        </p:nvSpPr>
        <p:spPr>
          <a:xfrm>
            <a:off x="7175500" y="2015331"/>
            <a:ext cx="10922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Day</a:t>
            </a:r>
            <a:endParaRPr lang="en-US" sz="1100" dirty="0"/>
          </a:p>
        </p:txBody>
      </p:sp>
      <p:sp>
        <p:nvSpPr>
          <p:cNvPr id="53" name="Text 50"/>
          <p:cNvSpPr/>
          <p:nvPr/>
        </p:nvSpPr>
        <p:spPr>
          <a:xfrm>
            <a:off x="762000" y="2374106"/>
            <a:ext cx="1028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Tue</a:t>
            </a:r>
            <a:endParaRPr lang="en-US" sz="1300" dirty="0"/>
          </a:p>
        </p:txBody>
      </p:sp>
      <p:sp>
        <p:nvSpPr>
          <p:cNvPr id="54" name="Text 51"/>
          <p:cNvSpPr/>
          <p:nvPr/>
        </p:nvSpPr>
        <p:spPr>
          <a:xfrm>
            <a:off x="1460500" y="22883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57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55" name="Text 52"/>
          <p:cNvSpPr/>
          <p:nvPr/>
        </p:nvSpPr>
        <p:spPr>
          <a:xfrm>
            <a:off x="2476500" y="22883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9AA79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</a:t>
            </a:r>
            <a:endParaRPr lang="en-US" sz="1200" dirty="0"/>
          </a:p>
        </p:txBody>
      </p:sp>
      <p:sp>
        <p:nvSpPr>
          <p:cNvPr id="56" name="Text 53"/>
          <p:cNvSpPr/>
          <p:nvPr/>
        </p:nvSpPr>
        <p:spPr>
          <a:xfrm>
            <a:off x="3492500" y="22883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47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57" name="Text 54"/>
          <p:cNvSpPr/>
          <p:nvPr/>
        </p:nvSpPr>
        <p:spPr>
          <a:xfrm>
            <a:off x="4508500" y="22883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55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58" name="Text 55"/>
          <p:cNvSpPr/>
          <p:nvPr/>
        </p:nvSpPr>
        <p:spPr>
          <a:xfrm>
            <a:off x="5524500" y="22883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62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59" name="Text 56"/>
          <p:cNvSpPr/>
          <p:nvPr/>
        </p:nvSpPr>
        <p:spPr>
          <a:xfrm>
            <a:off x="6540500" y="22883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58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60" name="Text 57"/>
          <p:cNvSpPr/>
          <p:nvPr/>
        </p:nvSpPr>
        <p:spPr>
          <a:xfrm>
            <a:off x="7175500" y="2374106"/>
            <a:ext cx="10922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55.8%</a:t>
            </a:r>
            <a:endParaRPr lang="en-US" sz="1300" dirty="0"/>
          </a:p>
        </p:txBody>
      </p:sp>
      <p:sp>
        <p:nvSpPr>
          <p:cNvPr id="61" name="Text 58"/>
          <p:cNvSpPr/>
          <p:nvPr/>
        </p:nvSpPr>
        <p:spPr>
          <a:xfrm>
            <a:off x="762000" y="2856706"/>
            <a:ext cx="1028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Wed</a:t>
            </a:r>
            <a:endParaRPr lang="en-US" sz="1300" dirty="0"/>
          </a:p>
        </p:txBody>
      </p:sp>
      <p:sp>
        <p:nvSpPr>
          <p:cNvPr id="62" name="Text 59"/>
          <p:cNvSpPr/>
          <p:nvPr/>
        </p:nvSpPr>
        <p:spPr>
          <a:xfrm>
            <a:off x="1460500" y="27709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48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63" name="Text 60"/>
          <p:cNvSpPr/>
          <p:nvPr/>
        </p:nvSpPr>
        <p:spPr>
          <a:xfrm>
            <a:off x="2476500" y="27709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52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64" name="Text 61"/>
          <p:cNvSpPr/>
          <p:nvPr/>
        </p:nvSpPr>
        <p:spPr>
          <a:xfrm>
            <a:off x="3492500" y="27709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48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65" name="Text 62"/>
          <p:cNvSpPr/>
          <p:nvPr/>
        </p:nvSpPr>
        <p:spPr>
          <a:xfrm>
            <a:off x="4508500" y="27709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9AA79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</a:t>
            </a:r>
            <a:endParaRPr lang="en-US" sz="1200" dirty="0"/>
          </a:p>
        </p:txBody>
      </p:sp>
      <p:sp>
        <p:nvSpPr>
          <p:cNvPr id="66" name="Text 63"/>
          <p:cNvSpPr/>
          <p:nvPr/>
        </p:nvSpPr>
        <p:spPr>
          <a:xfrm>
            <a:off x="5524500" y="27709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56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67" name="Text 64"/>
          <p:cNvSpPr/>
          <p:nvPr/>
        </p:nvSpPr>
        <p:spPr>
          <a:xfrm>
            <a:off x="6540500" y="27709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44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68" name="Text 65"/>
          <p:cNvSpPr/>
          <p:nvPr/>
        </p:nvSpPr>
        <p:spPr>
          <a:xfrm>
            <a:off x="7175500" y="2856706"/>
            <a:ext cx="10922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49.7%</a:t>
            </a:r>
            <a:endParaRPr lang="en-US" sz="1300" dirty="0"/>
          </a:p>
        </p:txBody>
      </p:sp>
      <p:sp>
        <p:nvSpPr>
          <p:cNvPr id="69" name="Text 66"/>
          <p:cNvSpPr/>
          <p:nvPr/>
        </p:nvSpPr>
        <p:spPr>
          <a:xfrm>
            <a:off x="762000" y="3339306"/>
            <a:ext cx="1028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Thu</a:t>
            </a:r>
            <a:endParaRPr lang="en-US" sz="1300" dirty="0"/>
          </a:p>
        </p:txBody>
      </p:sp>
      <p:sp>
        <p:nvSpPr>
          <p:cNvPr id="70" name="Text 67"/>
          <p:cNvSpPr/>
          <p:nvPr/>
        </p:nvSpPr>
        <p:spPr>
          <a:xfrm>
            <a:off x="1460500" y="32535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55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71" name="Text 68"/>
          <p:cNvSpPr/>
          <p:nvPr/>
        </p:nvSpPr>
        <p:spPr>
          <a:xfrm>
            <a:off x="2476500" y="32535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60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72" name="Text 69"/>
          <p:cNvSpPr/>
          <p:nvPr/>
        </p:nvSpPr>
        <p:spPr>
          <a:xfrm>
            <a:off x="3492500" y="32535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46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73" name="Text 70"/>
          <p:cNvSpPr/>
          <p:nvPr/>
        </p:nvSpPr>
        <p:spPr>
          <a:xfrm>
            <a:off x="4508500" y="32535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48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74" name="Text 71"/>
          <p:cNvSpPr/>
          <p:nvPr/>
        </p:nvSpPr>
        <p:spPr>
          <a:xfrm>
            <a:off x="5524500" y="32535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9AA79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</a:t>
            </a:r>
            <a:endParaRPr lang="en-US" sz="1200" dirty="0"/>
          </a:p>
        </p:txBody>
      </p:sp>
      <p:sp>
        <p:nvSpPr>
          <p:cNvPr id="75" name="Text 72"/>
          <p:cNvSpPr/>
          <p:nvPr/>
        </p:nvSpPr>
        <p:spPr>
          <a:xfrm>
            <a:off x="6540500" y="32535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57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76" name="Text 73"/>
          <p:cNvSpPr/>
          <p:nvPr/>
        </p:nvSpPr>
        <p:spPr>
          <a:xfrm>
            <a:off x="7175500" y="3339306"/>
            <a:ext cx="10922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53.2%</a:t>
            </a:r>
            <a:endParaRPr lang="en-US" sz="1300" dirty="0"/>
          </a:p>
        </p:txBody>
      </p:sp>
      <p:sp>
        <p:nvSpPr>
          <p:cNvPr id="77" name="Text 74"/>
          <p:cNvSpPr/>
          <p:nvPr/>
        </p:nvSpPr>
        <p:spPr>
          <a:xfrm>
            <a:off x="762000" y="3821906"/>
            <a:ext cx="1028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Fri</a:t>
            </a:r>
            <a:endParaRPr lang="en-US" sz="1300" dirty="0"/>
          </a:p>
        </p:txBody>
      </p:sp>
      <p:sp>
        <p:nvSpPr>
          <p:cNvPr id="78" name="Text 75"/>
          <p:cNvSpPr/>
          <p:nvPr/>
        </p:nvSpPr>
        <p:spPr>
          <a:xfrm>
            <a:off x="1460500" y="37361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61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79" name="Text 76"/>
          <p:cNvSpPr/>
          <p:nvPr/>
        </p:nvSpPr>
        <p:spPr>
          <a:xfrm>
            <a:off x="2476500" y="37361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63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80" name="Text 77"/>
          <p:cNvSpPr/>
          <p:nvPr/>
        </p:nvSpPr>
        <p:spPr>
          <a:xfrm>
            <a:off x="3492500" y="37361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61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81" name="Text 78"/>
          <p:cNvSpPr/>
          <p:nvPr/>
        </p:nvSpPr>
        <p:spPr>
          <a:xfrm>
            <a:off x="4508500" y="37361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64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82" name="Text 79"/>
          <p:cNvSpPr/>
          <p:nvPr/>
        </p:nvSpPr>
        <p:spPr>
          <a:xfrm>
            <a:off x="5524500" y="37361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61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83" name="Text 80"/>
          <p:cNvSpPr/>
          <p:nvPr/>
        </p:nvSpPr>
        <p:spPr>
          <a:xfrm>
            <a:off x="6540500" y="37361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9AA79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</a:t>
            </a:r>
            <a:endParaRPr lang="en-US" sz="1200" dirty="0"/>
          </a:p>
        </p:txBody>
      </p:sp>
      <p:sp>
        <p:nvSpPr>
          <p:cNvPr id="84" name="Text 81"/>
          <p:cNvSpPr/>
          <p:nvPr/>
        </p:nvSpPr>
        <p:spPr>
          <a:xfrm>
            <a:off x="7175500" y="3821906"/>
            <a:ext cx="10922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62.1%</a:t>
            </a:r>
            <a:endParaRPr lang="en-US" sz="1300" dirty="0"/>
          </a:p>
        </p:txBody>
      </p:sp>
      <p:sp>
        <p:nvSpPr>
          <p:cNvPr id="85" name="Text 82"/>
          <p:cNvSpPr/>
          <p:nvPr/>
        </p:nvSpPr>
        <p:spPr>
          <a:xfrm>
            <a:off x="762000" y="4304506"/>
            <a:ext cx="1028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Sat</a:t>
            </a:r>
            <a:endParaRPr lang="en-US" sz="1300" dirty="0"/>
          </a:p>
        </p:txBody>
      </p:sp>
      <p:sp>
        <p:nvSpPr>
          <p:cNvPr id="86" name="Text 83"/>
          <p:cNvSpPr/>
          <p:nvPr/>
        </p:nvSpPr>
        <p:spPr>
          <a:xfrm>
            <a:off x="1460500" y="42187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58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87" name="Text 84"/>
          <p:cNvSpPr/>
          <p:nvPr/>
        </p:nvSpPr>
        <p:spPr>
          <a:xfrm>
            <a:off x="2476500" y="42187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34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88" name="Text 85"/>
          <p:cNvSpPr/>
          <p:nvPr/>
        </p:nvSpPr>
        <p:spPr>
          <a:xfrm>
            <a:off x="3492500" y="42187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54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89" name="Text 86"/>
          <p:cNvSpPr/>
          <p:nvPr/>
        </p:nvSpPr>
        <p:spPr>
          <a:xfrm>
            <a:off x="4508500" y="42187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64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90" name="Text 87"/>
          <p:cNvSpPr/>
          <p:nvPr/>
        </p:nvSpPr>
        <p:spPr>
          <a:xfrm>
            <a:off x="5524500" y="42187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62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91" name="Text 88"/>
          <p:cNvSpPr/>
          <p:nvPr/>
        </p:nvSpPr>
        <p:spPr>
          <a:xfrm>
            <a:off x="6540500" y="42187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53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92" name="Text 89"/>
          <p:cNvSpPr/>
          <p:nvPr/>
        </p:nvSpPr>
        <p:spPr>
          <a:xfrm>
            <a:off x="7175500" y="4304506"/>
            <a:ext cx="10922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54.1%</a:t>
            </a:r>
            <a:endParaRPr lang="en-US" sz="1300" dirty="0"/>
          </a:p>
        </p:txBody>
      </p:sp>
      <p:sp>
        <p:nvSpPr>
          <p:cNvPr id="93" name="Text 90"/>
          <p:cNvSpPr/>
          <p:nvPr/>
        </p:nvSpPr>
        <p:spPr>
          <a:xfrm>
            <a:off x="762000" y="4787106"/>
            <a:ext cx="1028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Sun</a:t>
            </a:r>
            <a:endParaRPr lang="en-US" sz="1300" dirty="0"/>
          </a:p>
        </p:txBody>
      </p:sp>
      <p:sp>
        <p:nvSpPr>
          <p:cNvPr id="94" name="Text 91"/>
          <p:cNvSpPr/>
          <p:nvPr/>
        </p:nvSpPr>
        <p:spPr>
          <a:xfrm>
            <a:off x="1460500" y="47013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9AA79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</a:t>
            </a:r>
            <a:endParaRPr lang="en-US" sz="1200" dirty="0"/>
          </a:p>
        </p:txBody>
      </p:sp>
      <p:sp>
        <p:nvSpPr>
          <p:cNvPr id="95" name="Text 92"/>
          <p:cNvSpPr/>
          <p:nvPr/>
        </p:nvSpPr>
        <p:spPr>
          <a:xfrm>
            <a:off x="2476500" y="47013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57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96" name="Text 93"/>
          <p:cNvSpPr/>
          <p:nvPr/>
        </p:nvSpPr>
        <p:spPr>
          <a:xfrm>
            <a:off x="3492500" y="47013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9AA79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</a:t>
            </a:r>
            <a:endParaRPr lang="en-US" sz="1200" dirty="0"/>
          </a:p>
        </p:txBody>
      </p:sp>
      <p:sp>
        <p:nvSpPr>
          <p:cNvPr id="97" name="Text 94"/>
          <p:cNvSpPr/>
          <p:nvPr/>
        </p:nvSpPr>
        <p:spPr>
          <a:xfrm>
            <a:off x="4508500" y="47013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53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98" name="Text 95"/>
          <p:cNvSpPr/>
          <p:nvPr/>
        </p:nvSpPr>
        <p:spPr>
          <a:xfrm>
            <a:off x="5524500" y="47013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63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99" name="Text 96"/>
          <p:cNvSpPr/>
          <p:nvPr/>
        </p:nvSpPr>
        <p:spPr>
          <a:xfrm>
            <a:off x="6540500" y="4701381"/>
            <a:ext cx="1028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51</a:t>
            </a:r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300" dirty="0"/>
          </a:p>
        </p:txBody>
      </p:sp>
      <p:sp>
        <p:nvSpPr>
          <p:cNvPr id="100" name="Text 97"/>
          <p:cNvSpPr/>
          <p:nvPr/>
        </p:nvSpPr>
        <p:spPr>
          <a:xfrm>
            <a:off x="7175500" y="4787106"/>
            <a:ext cx="10922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56.0%</a:t>
            </a:r>
            <a:endParaRPr lang="en-US" sz="1300" dirty="0"/>
          </a:p>
        </p:txBody>
      </p:sp>
      <p:sp>
        <p:nvSpPr>
          <p:cNvPr id="101" name="Text 98"/>
          <p:cNvSpPr/>
          <p:nvPr/>
        </p:nvSpPr>
        <p:spPr>
          <a:xfrm>
            <a:off x="8661400" y="2015331"/>
            <a:ext cx="31623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TUE–FRI, BY START OF HOUR</a:t>
            </a:r>
            <a:endParaRPr lang="en-US" sz="1100" dirty="0"/>
          </a:p>
        </p:txBody>
      </p:sp>
      <p:sp>
        <p:nvSpPr>
          <p:cNvPr id="102" name="Text 99"/>
          <p:cNvSpPr/>
          <p:nvPr/>
        </p:nvSpPr>
        <p:spPr>
          <a:xfrm>
            <a:off x="8706346" y="2781201"/>
            <a:ext cx="51970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59</a:t>
            </a:r>
            <a:endParaRPr lang="en-US" sz="900" dirty="0"/>
          </a:p>
        </p:txBody>
      </p:sp>
      <p:sp>
        <p:nvSpPr>
          <p:cNvPr id="103" name="Text 100"/>
          <p:cNvSpPr/>
          <p:nvPr/>
        </p:nvSpPr>
        <p:spPr>
          <a:xfrm>
            <a:off x="8982571" y="2913261"/>
            <a:ext cx="50065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51</a:t>
            </a:r>
            <a:endParaRPr lang="en-US" sz="900" dirty="0"/>
          </a:p>
        </p:txBody>
      </p:sp>
      <p:sp>
        <p:nvSpPr>
          <p:cNvPr id="104" name="Text 101"/>
          <p:cNvSpPr/>
          <p:nvPr/>
        </p:nvSpPr>
        <p:spPr>
          <a:xfrm>
            <a:off x="9236571" y="2632571"/>
            <a:ext cx="52605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68</a:t>
            </a:r>
            <a:endParaRPr lang="en-US" sz="900" dirty="0"/>
          </a:p>
        </p:txBody>
      </p:sp>
      <p:sp>
        <p:nvSpPr>
          <p:cNvPr id="105" name="Text 102"/>
          <p:cNvSpPr/>
          <p:nvPr/>
        </p:nvSpPr>
        <p:spPr>
          <a:xfrm>
            <a:off x="9503271" y="2863751"/>
            <a:ext cx="52605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54</a:t>
            </a:r>
            <a:endParaRPr lang="en-US" sz="900" dirty="0"/>
          </a:p>
        </p:txBody>
      </p:sp>
      <p:sp>
        <p:nvSpPr>
          <p:cNvPr id="106" name="Text 103"/>
          <p:cNvSpPr/>
          <p:nvPr/>
        </p:nvSpPr>
        <p:spPr>
          <a:xfrm>
            <a:off x="9769971" y="2797671"/>
            <a:ext cx="52605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58</a:t>
            </a:r>
            <a:endParaRPr lang="en-US" sz="900" dirty="0"/>
          </a:p>
        </p:txBody>
      </p:sp>
      <p:sp>
        <p:nvSpPr>
          <p:cNvPr id="107" name="Text 104"/>
          <p:cNvSpPr/>
          <p:nvPr/>
        </p:nvSpPr>
        <p:spPr>
          <a:xfrm>
            <a:off x="10033496" y="2962771"/>
            <a:ext cx="53240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48</a:t>
            </a:r>
            <a:endParaRPr lang="en-US" sz="900" dirty="0"/>
          </a:p>
        </p:txBody>
      </p:sp>
      <p:sp>
        <p:nvSpPr>
          <p:cNvPr id="108" name="Text 105"/>
          <p:cNvSpPr/>
          <p:nvPr/>
        </p:nvSpPr>
        <p:spPr>
          <a:xfrm>
            <a:off x="10303371" y="2797671"/>
            <a:ext cx="52605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58</a:t>
            </a:r>
            <a:endParaRPr lang="en-US" sz="900" dirty="0"/>
          </a:p>
        </p:txBody>
      </p:sp>
      <p:sp>
        <p:nvSpPr>
          <p:cNvPr id="109" name="Text 106"/>
          <p:cNvSpPr/>
          <p:nvPr/>
        </p:nvSpPr>
        <p:spPr>
          <a:xfrm>
            <a:off x="10573246" y="2830711"/>
            <a:ext cx="51970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56</a:t>
            </a:r>
            <a:endParaRPr lang="en-US" sz="900" dirty="0"/>
          </a:p>
        </p:txBody>
      </p:sp>
      <p:sp>
        <p:nvSpPr>
          <p:cNvPr id="110" name="Text 107"/>
          <p:cNvSpPr/>
          <p:nvPr/>
        </p:nvSpPr>
        <p:spPr>
          <a:xfrm>
            <a:off x="10849471" y="2748161"/>
            <a:ext cx="50065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61</a:t>
            </a:r>
            <a:endParaRPr lang="en-US" sz="900" dirty="0"/>
          </a:p>
        </p:txBody>
      </p:sp>
      <p:sp>
        <p:nvSpPr>
          <p:cNvPr id="111" name="Text 108"/>
          <p:cNvSpPr/>
          <p:nvPr/>
        </p:nvSpPr>
        <p:spPr>
          <a:xfrm>
            <a:off x="11106646" y="3160911"/>
            <a:ext cx="519708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36</a:t>
            </a:r>
            <a:endParaRPr lang="en-US" sz="900" dirty="0"/>
          </a:p>
        </p:txBody>
      </p:sp>
      <p:sp>
        <p:nvSpPr>
          <p:cNvPr id="112" name="Text 109"/>
          <p:cNvSpPr/>
          <p:nvPr/>
        </p:nvSpPr>
        <p:spPr>
          <a:xfrm>
            <a:off x="8470900" y="4028281"/>
            <a:ext cx="6096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900" dirty="0"/>
          </a:p>
        </p:txBody>
      </p:sp>
      <p:sp>
        <p:nvSpPr>
          <p:cNvPr id="113" name="Text 110"/>
          <p:cNvSpPr/>
          <p:nvPr/>
        </p:nvSpPr>
        <p:spPr>
          <a:xfrm>
            <a:off x="8737600" y="4028281"/>
            <a:ext cx="6096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900" dirty="0"/>
          </a:p>
        </p:txBody>
      </p:sp>
      <p:sp>
        <p:nvSpPr>
          <p:cNvPr id="114" name="Text 111"/>
          <p:cNvSpPr/>
          <p:nvPr/>
        </p:nvSpPr>
        <p:spPr>
          <a:xfrm>
            <a:off x="9004300" y="4028281"/>
            <a:ext cx="6096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900" dirty="0"/>
          </a:p>
        </p:txBody>
      </p:sp>
      <p:sp>
        <p:nvSpPr>
          <p:cNvPr id="115" name="Text 112"/>
          <p:cNvSpPr/>
          <p:nvPr/>
        </p:nvSpPr>
        <p:spPr>
          <a:xfrm>
            <a:off x="9271000" y="4028281"/>
            <a:ext cx="6096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900" dirty="0"/>
          </a:p>
        </p:txBody>
      </p:sp>
      <p:sp>
        <p:nvSpPr>
          <p:cNvPr id="116" name="Text 113"/>
          <p:cNvSpPr/>
          <p:nvPr/>
        </p:nvSpPr>
        <p:spPr>
          <a:xfrm>
            <a:off x="9537700" y="4028281"/>
            <a:ext cx="6096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900" dirty="0"/>
          </a:p>
        </p:txBody>
      </p:sp>
      <p:sp>
        <p:nvSpPr>
          <p:cNvPr id="117" name="Text 114"/>
          <p:cNvSpPr/>
          <p:nvPr/>
        </p:nvSpPr>
        <p:spPr>
          <a:xfrm>
            <a:off x="9804400" y="4028281"/>
            <a:ext cx="6096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900" dirty="0"/>
          </a:p>
        </p:txBody>
      </p:sp>
      <p:sp>
        <p:nvSpPr>
          <p:cNvPr id="118" name="Text 115"/>
          <p:cNvSpPr/>
          <p:nvPr/>
        </p:nvSpPr>
        <p:spPr>
          <a:xfrm>
            <a:off x="10071100" y="4028281"/>
            <a:ext cx="6096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900" dirty="0"/>
          </a:p>
        </p:txBody>
      </p:sp>
      <p:sp>
        <p:nvSpPr>
          <p:cNvPr id="119" name="Text 116"/>
          <p:cNvSpPr/>
          <p:nvPr/>
        </p:nvSpPr>
        <p:spPr>
          <a:xfrm>
            <a:off x="10337800" y="4028281"/>
            <a:ext cx="6096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900" dirty="0"/>
          </a:p>
        </p:txBody>
      </p:sp>
      <p:sp>
        <p:nvSpPr>
          <p:cNvPr id="120" name="Text 117"/>
          <p:cNvSpPr/>
          <p:nvPr/>
        </p:nvSpPr>
        <p:spPr>
          <a:xfrm>
            <a:off x="10604500" y="4028281"/>
            <a:ext cx="6096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900" dirty="0"/>
          </a:p>
        </p:txBody>
      </p:sp>
      <p:sp>
        <p:nvSpPr>
          <p:cNvPr id="121" name="Text 118"/>
          <p:cNvSpPr/>
          <p:nvPr/>
        </p:nvSpPr>
        <p:spPr>
          <a:xfrm>
            <a:off x="10871200" y="4028281"/>
            <a:ext cx="6096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900" dirty="0"/>
          </a:p>
        </p:txBody>
      </p:sp>
      <p:sp>
        <p:nvSpPr>
          <p:cNvPr id="122" name="Text 119"/>
          <p:cNvSpPr/>
          <p:nvPr/>
        </p:nvSpPr>
        <p:spPr>
          <a:xfrm>
            <a:off x="8661400" y="4377531"/>
            <a:ext cx="2844800" cy="713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1–4pm</a:t>
            </a:r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runs at 53% and is the largest idle block: 126 therapist-hours across September's weekdays.</a:t>
            </a:r>
            <a:endParaRPr lang="en-US" sz="1200" dirty="0"/>
          </a:p>
        </p:txBody>
      </p:sp>
      <p:sp>
        <p:nvSpPr>
          <p:cNvPr id="123" name="Text 120"/>
          <p:cNvSpPr/>
          <p:nvPr/>
        </p:nvSpPr>
        <p:spPr>
          <a:xfrm>
            <a:off x="762000" y="5234781"/>
            <a:ext cx="11061700" cy="253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95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Utilisation = booked ÷ rostered hours, September, non-cancelled bookings. Shading: darker = busier; plum = under 40%.</a:t>
            </a:r>
            <a:endParaRPr lang="en-US" sz="1100" dirty="0"/>
          </a:p>
        </p:txBody>
      </p:sp>
      <p:sp>
        <p:nvSpPr>
          <p:cNvPr id="124" name="Text 121"/>
          <p:cNvSpPr/>
          <p:nvPr/>
        </p:nvSpPr>
        <p:spPr>
          <a:xfrm>
            <a:off x="982960" y="6330950"/>
            <a:ext cx="104953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Fernlight</a:t>
            </a:r>
            <a:endParaRPr lang="en-US" sz="1300" dirty="0"/>
          </a:p>
        </p:txBody>
      </p:sp>
      <p:sp>
        <p:nvSpPr>
          <p:cNvPr id="125" name="Text 122"/>
          <p:cNvSpPr/>
          <p:nvPr/>
        </p:nvSpPr>
        <p:spPr>
          <a:xfrm>
            <a:off x="1727696" y="6350000"/>
            <a:ext cx="300920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Owner's monthly review · September 2026</a:t>
            </a:r>
            <a:endParaRPr lang="en-US" sz="1100" dirty="0"/>
          </a:p>
        </p:txBody>
      </p:sp>
      <p:sp>
        <p:nvSpPr>
          <p:cNvPr id="126" name="Text 123"/>
          <p:cNvSpPr/>
          <p:nvPr/>
        </p:nvSpPr>
        <p:spPr>
          <a:xfrm>
            <a:off x="11008023" y="6350000"/>
            <a:ext cx="81567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aArWwQ/bg-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739231"/>
            <a:ext cx="10668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819400" y="2269331"/>
            <a:ext cx="3134320" cy="279400"/>
          </a:xfrm>
          <a:prstGeom prst="roundRect">
            <a:avLst>
              <a:gd name="adj" fmla="val 13636"/>
            </a:avLst>
          </a:prstGeom>
          <a:solidFill>
            <a:srgbClr val="3E6A4F"/>
          </a:solidFill>
          <a:ln/>
        </p:spPr>
      </p:sp>
      <p:sp>
        <p:nvSpPr>
          <p:cNvPr id="5" name="Shape 2"/>
          <p:cNvSpPr/>
          <p:nvPr/>
        </p:nvSpPr>
        <p:spPr>
          <a:xfrm>
            <a:off x="762000" y="3386931"/>
            <a:ext cx="10668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2819400" y="2917031"/>
            <a:ext cx="2900660" cy="279400"/>
          </a:xfrm>
          <a:prstGeom prst="roundRect">
            <a:avLst>
              <a:gd name="adj" fmla="val 13636"/>
            </a:avLst>
          </a:prstGeom>
          <a:solidFill>
            <a:srgbClr val="3E6A4F"/>
          </a:solidFill>
          <a:ln/>
        </p:spPr>
      </p:sp>
      <p:sp>
        <p:nvSpPr>
          <p:cNvPr id="7" name="Shape 4"/>
          <p:cNvSpPr/>
          <p:nvPr/>
        </p:nvSpPr>
        <p:spPr>
          <a:xfrm>
            <a:off x="762000" y="4034631"/>
            <a:ext cx="10668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2819400" y="3564731"/>
            <a:ext cx="2509441" cy="279400"/>
          </a:xfrm>
          <a:prstGeom prst="roundRect">
            <a:avLst>
              <a:gd name="adj" fmla="val 13636"/>
            </a:avLst>
          </a:prstGeom>
          <a:solidFill>
            <a:srgbClr val="3E6A4F"/>
          </a:solidFill>
          <a:ln/>
        </p:spPr>
      </p:sp>
      <p:sp>
        <p:nvSpPr>
          <p:cNvPr id="9" name="Shape 6"/>
          <p:cNvSpPr/>
          <p:nvPr/>
        </p:nvSpPr>
        <p:spPr>
          <a:xfrm>
            <a:off x="762000" y="4682331"/>
            <a:ext cx="10668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819400" y="4212431"/>
            <a:ext cx="2494260" cy="279400"/>
          </a:xfrm>
          <a:prstGeom prst="roundRect">
            <a:avLst>
              <a:gd name="adj" fmla="val 13636"/>
            </a:avLst>
          </a:prstGeom>
          <a:solidFill>
            <a:srgbClr val="3E6A4F"/>
          </a:solidFill>
          <a:ln/>
        </p:spPr>
      </p:sp>
      <p:sp>
        <p:nvSpPr>
          <p:cNvPr id="11" name="Shape 8"/>
          <p:cNvSpPr/>
          <p:nvPr/>
        </p:nvSpPr>
        <p:spPr>
          <a:xfrm>
            <a:off x="762000" y="5330031"/>
            <a:ext cx="10668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819400" y="4860131"/>
            <a:ext cx="1569641" cy="279400"/>
          </a:xfrm>
          <a:prstGeom prst="roundRect">
            <a:avLst>
              <a:gd name="adj" fmla="val 13636"/>
            </a:avLst>
          </a:prstGeom>
          <a:solidFill>
            <a:srgbClr val="6B3F5E"/>
          </a:solidFill>
          <a:ln/>
        </p:spPr>
      </p:sp>
      <p:sp>
        <p:nvSpPr>
          <p:cNvPr id="13" name="Shape 10"/>
          <p:cNvSpPr/>
          <p:nvPr/>
        </p:nvSpPr>
        <p:spPr>
          <a:xfrm>
            <a:off x="762000" y="5977731"/>
            <a:ext cx="10668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819400" y="5507831"/>
            <a:ext cx="1427460" cy="279400"/>
          </a:xfrm>
          <a:prstGeom prst="roundRect">
            <a:avLst>
              <a:gd name="adj" fmla="val 13636"/>
            </a:avLst>
          </a:prstGeom>
          <a:solidFill>
            <a:srgbClr val="6B3F5E"/>
          </a:solidFill>
          <a:ln/>
        </p:spPr>
      </p:sp>
      <p:sp>
        <p:nvSpPr>
          <p:cNvPr id="15" name="Text 12"/>
          <p:cNvSpPr/>
          <p:nvPr/>
        </p:nvSpPr>
        <p:spPr>
          <a:xfrm>
            <a:off x="762000" y="584200"/>
            <a:ext cx="11061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3E6A4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ROOM UTILISATION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62000" y="908050"/>
            <a:ext cx="10236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Moss and the Rain Room, where body treatments happen, sit about 70% empty while Bracken runs at 62%</a:t>
            </a:r>
            <a:endParaRPr lang="en-US" sz="3000" dirty="0"/>
          </a:p>
        </p:txBody>
      </p:sp>
      <p:sp>
        <p:nvSpPr>
          <p:cNvPr id="17" name="Text 14"/>
          <p:cNvSpPr/>
          <p:nvPr/>
        </p:nvSpPr>
        <p:spPr>
          <a:xfrm>
            <a:off x="762000" y="2180431"/>
            <a:ext cx="22987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Bracken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762000" y="2447131"/>
            <a:ext cx="2298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Massage suite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7670800" y="2256631"/>
            <a:ext cx="10922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61.7</a:t>
            </a:r>
            <a:pPr algn="r"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8902700" y="2304256"/>
            <a:ext cx="128835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150.5 of 244 h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762000" y="2828131"/>
            <a:ext cx="22987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Maidenhair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762000" y="3094831"/>
            <a:ext cx="2298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Massage suite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7670800" y="2904331"/>
            <a:ext cx="10922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57.1</a:t>
            </a:r>
            <a:pPr algn="r"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8902700" y="2951956"/>
            <a:ext cx="126295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139.2 of 244 h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762000" y="3475831"/>
            <a:ext cx="22987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Lantern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762000" y="3742531"/>
            <a:ext cx="2298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Facial room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670800" y="3552031"/>
            <a:ext cx="10922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49.4</a:t>
            </a:r>
            <a:pPr algn="r"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8902700" y="3599656"/>
            <a:ext cx="127565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120.6 of 244 h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762000" y="4123531"/>
            <a:ext cx="22987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Cedar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762000" y="4390231"/>
            <a:ext cx="2298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Massage &amp; dry body</a:t>
            </a:r>
            <a:endParaRPr lang="en-US" sz="1000" dirty="0"/>
          </a:p>
        </p:txBody>
      </p:sp>
      <p:sp>
        <p:nvSpPr>
          <p:cNvPr id="31" name="Text 28"/>
          <p:cNvSpPr/>
          <p:nvPr/>
        </p:nvSpPr>
        <p:spPr>
          <a:xfrm>
            <a:off x="7670800" y="4199731"/>
            <a:ext cx="10922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49.1</a:t>
            </a:r>
            <a:pPr algn="r"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8902700" y="4247356"/>
            <a:ext cx="125660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119.8 of 244 h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762000" y="4771231"/>
            <a:ext cx="22987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Rain Room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762000" y="5037931"/>
            <a:ext cx="2298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Wet room, Vichy shower</a:t>
            </a:r>
            <a:endParaRPr lang="en-US" sz="1000" dirty="0"/>
          </a:p>
        </p:txBody>
      </p:sp>
      <p:sp>
        <p:nvSpPr>
          <p:cNvPr id="35" name="Text 32"/>
          <p:cNvSpPr/>
          <p:nvPr/>
        </p:nvSpPr>
        <p:spPr>
          <a:xfrm>
            <a:off x="7670800" y="4847431"/>
            <a:ext cx="10922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30.9</a:t>
            </a:r>
            <a:pPr algn="r"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8902700" y="4895056"/>
            <a:ext cx="1219002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75.5 of 244 h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762000" y="5418931"/>
            <a:ext cx="22987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Moss</a:t>
            </a:r>
            <a:endParaRPr lang="en-US" sz="1400" dirty="0"/>
          </a:p>
        </p:txBody>
      </p:sp>
      <p:sp>
        <p:nvSpPr>
          <p:cNvPr id="38" name="Text 35"/>
          <p:cNvSpPr/>
          <p:nvPr/>
        </p:nvSpPr>
        <p:spPr>
          <a:xfrm>
            <a:off x="762000" y="5685631"/>
            <a:ext cx="2298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Facial &amp; body</a:t>
            </a:r>
            <a:endParaRPr lang="en-US" sz="1000" dirty="0"/>
          </a:p>
        </p:txBody>
      </p:sp>
      <p:sp>
        <p:nvSpPr>
          <p:cNvPr id="39" name="Text 36"/>
          <p:cNvSpPr/>
          <p:nvPr/>
        </p:nvSpPr>
        <p:spPr>
          <a:xfrm>
            <a:off x="7670800" y="5495131"/>
            <a:ext cx="10922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28.1</a:t>
            </a:r>
            <a:pPr algn="r" indent="0" marL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%</a:t>
            </a:r>
            <a:endParaRPr lang="en-US" sz="1600" dirty="0"/>
          </a:p>
        </p:txBody>
      </p:sp>
      <p:sp>
        <p:nvSpPr>
          <p:cNvPr id="40" name="Text 37"/>
          <p:cNvSpPr/>
          <p:nvPr/>
        </p:nvSpPr>
        <p:spPr>
          <a:xfrm>
            <a:off x="8902700" y="5542756"/>
            <a:ext cx="1225352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68.5 of 244 h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762000" y="6155531"/>
            <a:ext cx="11061700" cy="253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95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Body treatments: 97 completed for $12,280 in September, 14% of treatment revenue and down from $13,605 in July. The Rain Room Ritual ($195, 90 min) sold 18 times.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982960" y="6330950"/>
            <a:ext cx="104953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Fernlight</a:t>
            </a:r>
            <a:endParaRPr lang="en-US" sz="1300" dirty="0"/>
          </a:p>
        </p:txBody>
      </p:sp>
      <p:sp>
        <p:nvSpPr>
          <p:cNvPr id="43" name="Text 40"/>
          <p:cNvSpPr/>
          <p:nvPr/>
        </p:nvSpPr>
        <p:spPr>
          <a:xfrm>
            <a:off x="1727696" y="6350000"/>
            <a:ext cx="300920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Owner's monthly review · September 2026</a:t>
            </a:r>
            <a:endParaRPr lang="en-US" sz="1100" dirty="0"/>
          </a:p>
        </p:txBody>
      </p:sp>
      <p:sp>
        <p:nvSpPr>
          <p:cNvPr id="44" name="Text 41"/>
          <p:cNvSpPr/>
          <p:nvPr/>
        </p:nvSpPr>
        <p:spPr>
          <a:xfrm>
            <a:off x="11014373" y="6350000"/>
            <a:ext cx="80932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aArWwQ/bg-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091531"/>
            <a:ext cx="5137150" cy="3304877"/>
          </a:xfrm>
          <a:prstGeom prst="roundRect">
            <a:avLst>
              <a:gd name="adj" fmla="val 1921"/>
            </a:avLst>
          </a:prstGeom>
          <a:solidFill>
            <a:srgbClr val="FAFBF8"/>
          </a:solidFill>
          <a:ln/>
        </p:spPr>
      </p:sp>
      <p:sp>
        <p:nvSpPr>
          <p:cNvPr id="4" name="Shape 1"/>
          <p:cNvSpPr/>
          <p:nvPr/>
        </p:nvSpPr>
        <p:spPr>
          <a:xfrm>
            <a:off x="1022350" y="2929731"/>
            <a:ext cx="1447800" cy="254000"/>
          </a:xfrm>
          <a:prstGeom prst="roundRect">
            <a:avLst>
              <a:gd name="adj" fmla="val 15000"/>
            </a:avLst>
          </a:prstGeom>
          <a:solidFill>
            <a:srgbClr val="3E6A4F"/>
          </a:solidFill>
          <a:ln/>
        </p:spPr>
      </p:sp>
      <p:sp>
        <p:nvSpPr>
          <p:cNvPr id="5" name="Shape 2"/>
          <p:cNvSpPr/>
          <p:nvPr/>
        </p:nvSpPr>
        <p:spPr>
          <a:xfrm>
            <a:off x="1022350" y="3602831"/>
            <a:ext cx="1524000" cy="254000"/>
          </a:xfrm>
          <a:prstGeom prst="roundRect">
            <a:avLst>
              <a:gd name="adj" fmla="val 15000"/>
            </a:avLst>
          </a:prstGeom>
          <a:solidFill>
            <a:srgbClr val="3E6A4F"/>
          </a:solidFill>
          <a:ln/>
        </p:spPr>
      </p:sp>
      <p:sp>
        <p:nvSpPr>
          <p:cNvPr id="6" name="Shape 3"/>
          <p:cNvSpPr/>
          <p:nvPr/>
        </p:nvSpPr>
        <p:spPr>
          <a:xfrm>
            <a:off x="1022350" y="4275931"/>
            <a:ext cx="1085850" cy="254000"/>
          </a:xfrm>
          <a:prstGeom prst="roundRect">
            <a:avLst>
              <a:gd name="adj" fmla="val 15000"/>
            </a:avLst>
          </a:prstGeom>
          <a:solidFill>
            <a:srgbClr val="3E6A4F"/>
          </a:solidFill>
          <a:ln/>
        </p:spPr>
      </p:sp>
      <p:sp>
        <p:nvSpPr>
          <p:cNvPr id="7" name="Shape 4"/>
          <p:cNvSpPr/>
          <p:nvPr/>
        </p:nvSpPr>
        <p:spPr>
          <a:xfrm>
            <a:off x="6305550" y="2091531"/>
            <a:ext cx="5124450" cy="3304877"/>
          </a:xfrm>
          <a:prstGeom prst="roundRect">
            <a:avLst>
              <a:gd name="adj" fmla="val 1921"/>
            </a:avLst>
          </a:prstGeom>
          <a:solidFill>
            <a:srgbClr val="F0E5EC"/>
          </a:solidFill>
          <a:ln/>
        </p:spPr>
      </p:sp>
      <p:sp>
        <p:nvSpPr>
          <p:cNvPr id="8" name="Text 5"/>
          <p:cNvSpPr/>
          <p:nvPr/>
        </p:nvSpPr>
        <p:spPr>
          <a:xfrm>
            <a:off x="762000" y="584200"/>
            <a:ext cx="11061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3E6A4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 THE REVENUE RESTS ON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62000" y="908050"/>
            <a:ext cx="10236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A loyal core carries the month: 36 members brought in 32% of treatment revenue, while 47 summer clients went quiet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022350" y="2301081"/>
            <a:ext cx="501015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CONCENTRATION · SEPTEMBER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022350" y="2650331"/>
            <a:ext cx="2638127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Members: 36 of 203 clients (18%)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472087" y="2650331"/>
            <a:ext cx="1560413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31.7% of revenue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22350" y="3323431"/>
            <a:ext cx="2411016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Top 20 clients by spend (10%)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453037" y="3323431"/>
            <a:ext cx="1579463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33.3% of revenue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022350" y="3996531"/>
            <a:ext cx="259467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Signature Massage, 60 + 90 min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433987" y="3996531"/>
            <a:ext cx="1598513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23.8% of revenue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22350" y="4707731"/>
            <a:ext cx="4648200" cy="455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95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Share of $86,245 completed-treatment revenue. Members' visits: 200 treatments, $27,355.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6559550" y="2294731"/>
            <a:ext cx="501015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LAPSED · SUMMER TO SEPTEMBER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6559550" y="2618581"/>
            <a:ext cx="1535708" cy="1003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7500"/>
              </a:lnSpc>
              <a:buNone/>
            </a:pPr>
            <a:r>
              <a:rPr lang="en-US" sz="7500" dirty="0">
                <a:solidFill>
                  <a:srgbClr val="6B3F5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47</a:t>
            </a:r>
            <a:endParaRPr lang="en-US" sz="7500" dirty="0"/>
          </a:p>
        </p:txBody>
      </p:sp>
      <p:sp>
        <p:nvSpPr>
          <p:cNvPr id="20" name="Text 17"/>
          <p:cNvSpPr/>
          <p:nvPr/>
        </p:nvSpPr>
        <p:spPr>
          <a:xfrm>
            <a:off x="7853958" y="3139281"/>
            <a:ext cx="2616200" cy="512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 244 July–August clients made no September booking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6559550" y="3791942"/>
            <a:ext cx="1987649" cy="469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$22,040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6559550" y="4211042"/>
            <a:ext cx="1987649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they spent in July–August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8407499" y="3791942"/>
            <a:ext cx="1950045" cy="469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8407499" y="4211042"/>
            <a:ext cx="195004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new clients in September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6559550" y="4585692"/>
            <a:ext cx="4648200" cy="658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95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are replacing lost clients at about one in four. A member brings in about $760 a month in treatments; a lapsed client averaged $469 across two summer months.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982960" y="6330950"/>
            <a:ext cx="104953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Fernlight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1727696" y="6350000"/>
            <a:ext cx="300920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Owner's monthly review · September 2026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11014373" y="6350000"/>
            <a:ext cx="80932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aArWwQ/bg-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040731"/>
            <a:ext cx="2552700" cy="3873500"/>
          </a:xfrm>
          <a:prstGeom prst="roundRect">
            <a:avLst>
              <a:gd name="adj" fmla="val 2488"/>
            </a:avLst>
          </a:prstGeom>
          <a:solidFill>
            <a:srgbClr val="FAFBF8"/>
          </a:solidFill>
          <a:ln/>
        </p:spPr>
      </p:sp>
      <p:sp>
        <p:nvSpPr>
          <p:cNvPr id="4" name="Shape 1"/>
          <p:cNvSpPr/>
          <p:nvPr/>
        </p:nvSpPr>
        <p:spPr>
          <a:xfrm>
            <a:off x="958850" y="2237581"/>
            <a:ext cx="355600" cy="355600"/>
          </a:xfrm>
          <a:prstGeom prst="ellipse">
            <a:avLst/>
          </a:prstGeom>
          <a:solidFill>
            <a:srgbClr val="3E6A4F"/>
          </a:solidFill>
          <a:ln/>
        </p:spPr>
      </p:sp>
      <p:sp>
        <p:nvSpPr>
          <p:cNvPr id="5" name="Shape 2"/>
          <p:cNvSpPr/>
          <p:nvPr/>
        </p:nvSpPr>
        <p:spPr>
          <a:xfrm>
            <a:off x="958850" y="3903762"/>
            <a:ext cx="2159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3467100" y="2040731"/>
            <a:ext cx="2552700" cy="3873500"/>
          </a:xfrm>
          <a:prstGeom prst="roundRect">
            <a:avLst>
              <a:gd name="adj" fmla="val 2488"/>
            </a:avLst>
          </a:prstGeom>
          <a:solidFill>
            <a:srgbClr val="FAFBF8"/>
          </a:solidFill>
          <a:ln/>
        </p:spPr>
      </p:sp>
      <p:sp>
        <p:nvSpPr>
          <p:cNvPr id="7" name="Shape 4"/>
          <p:cNvSpPr/>
          <p:nvPr/>
        </p:nvSpPr>
        <p:spPr>
          <a:xfrm>
            <a:off x="3663950" y="2237581"/>
            <a:ext cx="355600" cy="355600"/>
          </a:xfrm>
          <a:prstGeom prst="ellipse">
            <a:avLst/>
          </a:prstGeom>
          <a:solidFill>
            <a:srgbClr val="3E6A4F"/>
          </a:solidFill>
          <a:ln/>
        </p:spPr>
      </p:sp>
      <p:sp>
        <p:nvSpPr>
          <p:cNvPr id="8" name="Shape 5"/>
          <p:cNvSpPr/>
          <p:nvPr/>
        </p:nvSpPr>
        <p:spPr>
          <a:xfrm>
            <a:off x="3663950" y="4183162"/>
            <a:ext cx="2159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172200" y="2040731"/>
            <a:ext cx="2552700" cy="3873500"/>
          </a:xfrm>
          <a:prstGeom prst="roundRect">
            <a:avLst>
              <a:gd name="adj" fmla="val 2488"/>
            </a:avLst>
          </a:prstGeom>
          <a:solidFill>
            <a:srgbClr val="FAFBF8"/>
          </a:solidFill>
          <a:ln/>
        </p:spPr>
      </p:sp>
      <p:sp>
        <p:nvSpPr>
          <p:cNvPr id="10" name="Shape 7"/>
          <p:cNvSpPr/>
          <p:nvPr/>
        </p:nvSpPr>
        <p:spPr>
          <a:xfrm>
            <a:off x="6369050" y="2237581"/>
            <a:ext cx="355600" cy="355600"/>
          </a:xfrm>
          <a:prstGeom prst="ellipse">
            <a:avLst/>
          </a:prstGeom>
          <a:solidFill>
            <a:srgbClr val="3E6A4F"/>
          </a:solidFill>
          <a:ln/>
        </p:spPr>
      </p:sp>
      <p:sp>
        <p:nvSpPr>
          <p:cNvPr id="11" name="Shape 8"/>
          <p:cNvSpPr/>
          <p:nvPr/>
        </p:nvSpPr>
        <p:spPr>
          <a:xfrm>
            <a:off x="6369050" y="4124722"/>
            <a:ext cx="2159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877300" y="2040731"/>
            <a:ext cx="2552700" cy="3873500"/>
          </a:xfrm>
          <a:prstGeom prst="roundRect">
            <a:avLst>
              <a:gd name="adj" fmla="val 2488"/>
            </a:avLst>
          </a:prstGeom>
          <a:solidFill>
            <a:srgbClr val="FAFBF8"/>
          </a:solidFill>
          <a:ln/>
        </p:spPr>
      </p:sp>
      <p:sp>
        <p:nvSpPr>
          <p:cNvPr id="13" name="Shape 10"/>
          <p:cNvSpPr/>
          <p:nvPr/>
        </p:nvSpPr>
        <p:spPr>
          <a:xfrm>
            <a:off x="9074150" y="2237581"/>
            <a:ext cx="355600" cy="355600"/>
          </a:xfrm>
          <a:prstGeom prst="ellipse">
            <a:avLst/>
          </a:prstGeom>
          <a:solidFill>
            <a:srgbClr val="3E6A4F"/>
          </a:solidFill>
          <a:ln/>
        </p:spPr>
      </p:sp>
      <p:sp>
        <p:nvSpPr>
          <p:cNvPr id="14" name="Shape 11"/>
          <p:cNvSpPr/>
          <p:nvPr/>
        </p:nvSpPr>
        <p:spPr>
          <a:xfrm>
            <a:off x="9074150" y="3903762"/>
            <a:ext cx="2159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62000" y="584200"/>
            <a:ext cx="11061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3E6A4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OCTOBER PLAN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62000" y="908050"/>
            <a:ext cx="10236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Four offers, each aimed at a gap we can name, running Wednesday, October 7 to Saturday, October 31</a:t>
            </a:r>
            <a:endParaRPr lang="en-US" sz="3000" dirty="0"/>
          </a:p>
        </p:txBody>
      </p:sp>
      <p:sp>
        <p:nvSpPr>
          <p:cNvPr id="17" name="Text 14"/>
          <p:cNvSpPr/>
          <p:nvPr/>
        </p:nvSpPr>
        <p:spPr>
          <a:xfrm>
            <a:off x="958850" y="2237581"/>
            <a:ext cx="431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EEF2E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958850" y="2732881"/>
            <a:ext cx="25527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Quiet Hours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958850" y="3101181"/>
            <a:ext cx="2235200" cy="713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60-min Signature Massage or Glow Facial at $105 (from $125 / $130), Tue–Thu starts 1–4pm.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958850" y="4005362"/>
            <a:ext cx="2552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FILLS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958850" y="4233962"/>
            <a:ext cx="2235200" cy="44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1–4pm weekday block, 53% booked.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958850" y="4726682"/>
            <a:ext cx="2552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 · WHERE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958850" y="4955282"/>
            <a:ext cx="2235200" cy="44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Theo, Maren, Ezra, Priya, June · Bracken, Maidenhair, Lantern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3663950" y="2237581"/>
            <a:ext cx="431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EEF2E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3663950" y="2732881"/>
            <a:ext cx="2235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Fern &amp; Rain Afternoon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3663950" y="3380581"/>
            <a:ext cx="2235200" cy="713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Glow Facial + Rain Room Ritual, 2½ hours, $285 (from $325). Once per client.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3663950" y="4284762"/>
            <a:ext cx="2552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FILLS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3663950" y="4513362"/>
            <a:ext cx="2235200" cy="63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Rain Room 31% and Moss 28%; body revenue down 10% since July.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3663950" y="5201642"/>
            <a:ext cx="2552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 · WHERE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3663950" y="5430242"/>
            <a:ext cx="2235200" cy="44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Sofia, plus Priya or June · Rain Room, Lantern, Moss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6369050" y="2237581"/>
            <a:ext cx="431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EEF2E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</a:t>
            </a:r>
            <a:endParaRPr lang="en-US" sz="1400" dirty="0"/>
          </a:p>
        </p:txBody>
      </p:sp>
      <p:sp>
        <p:nvSpPr>
          <p:cNvPr id="32" name="Text 29"/>
          <p:cNvSpPr/>
          <p:nvPr/>
        </p:nvSpPr>
        <p:spPr>
          <a:xfrm>
            <a:off x="6369050" y="2732881"/>
            <a:ext cx="25527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Welcome Back</a:t>
            </a:r>
            <a:endParaRPr lang="en-US" sz="2000" dirty="0"/>
          </a:p>
        </p:txBody>
      </p:sp>
      <p:sp>
        <p:nvSpPr>
          <p:cNvPr id="33" name="Text 30"/>
          <p:cNvSpPr/>
          <p:nvPr/>
        </p:nvSpPr>
        <p:spPr>
          <a:xfrm>
            <a:off x="6369050" y="3101181"/>
            <a:ext cx="2235200" cy="934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Front desk calls the 47 lapsed summer clients, then a card: $25 off a visit booked by Oct 31.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6369050" y="4226322"/>
            <a:ext cx="2552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FILLS</a:t>
            </a:r>
            <a:endParaRPr lang="en-US" sz="1000" dirty="0"/>
          </a:p>
        </p:txBody>
      </p:sp>
      <p:sp>
        <p:nvSpPr>
          <p:cNvPr id="35" name="Text 32"/>
          <p:cNvSpPr/>
          <p:nvPr/>
        </p:nvSpPr>
        <p:spPr>
          <a:xfrm>
            <a:off x="6369050" y="4454922"/>
            <a:ext cx="2235200" cy="44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Lost clients, and weekday slots they can be steered into.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6369050" y="4947642"/>
            <a:ext cx="2552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 · WHERE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6369050" y="5176242"/>
            <a:ext cx="2235200" cy="44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Front desk · any therapist, Tue–Thu first</a:t>
            </a:r>
            <a:endParaRPr lang="en-US" sz="1200" dirty="0"/>
          </a:p>
        </p:txBody>
      </p:sp>
      <p:sp>
        <p:nvSpPr>
          <p:cNvPr id="38" name="Text 35"/>
          <p:cNvSpPr/>
          <p:nvPr/>
        </p:nvSpPr>
        <p:spPr>
          <a:xfrm>
            <a:off x="9074150" y="2237581"/>
            <a:ext cx="431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EEF2E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</a:t>
            </a:r>
            <a:endParaRPr lang="en-US" sz="1400" dirty="0"/>
          </a:p>
        </p:txBody>
      </p:sp>
      <p:sp>
        <p:nvSpPr>
          <p:cNvPr id="39" name="Text 36"/>
          <p:cNvSpPr/>
          <p:nvPr/>
        </p:nvSpPr>
        <p:spPr>
          <a:xfrm>
            <a:off x="9074150" y="2732881"/>
            <a:ext cx="25527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At the Desk</a:t>
            </a:r>
            <a:endParaRPr lang="en-US" sz="2000" dirty="0"/>
          </a:p>
        </p:txBody>
      </p:sp>
      <p:sp>
        <p:nvSpPr>
          <p:cNvPr id="40" name="Text 37"/>
          <p:cNvSpPr/>
          <p:nvPr/>
        </p:nvSpPr>
        <p:spPr>
          <a:xfrm>
            <a:off x="9074150" y="3101181"/>
            <a:ext cx="2235200" cy="713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 Fernlight Monthly / Plus and the Restore Three pack at every checkout. No discount.</a:t>
            </a:r>
            <a:endParaRPr lang="en-US" sz="1200" dirty="0"/>
          </a:p>
        </p:txBody>
      </p:sp>
      <p:sp>
        <p:nvSpPr>
          <p:cNvPr id="41" name="Text 38"/>
          <p:cNvSpPr/>
          <p:nvPr/>
        </p:nvSpPr>
        <p:spPr>
          <a:xfrm>
            <a:off x="9074150" y="4005362"/>
            <a:ext cx="2552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FILLS</a:t>
            </a:r>
            <a:endParaRPr lang="en-US" sz="1000" dirty="0"/>
          </a:p>
        </p:txBody>
      </p:sp>
      <p:sp>
        <p:nvSpPr>
          <p:cNvPr id="42" name="Text 39"/>
          <p:cNvSpPr/>
          <p:nvPr/>
        </p:nvSpPr>
        <p:spPr>
          <a:xfrm>
            <a:off x="9074150" y="4233962"/>
            <a:ext cx="2235200" cy="63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2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Concentration: more members and prepaid visits spread over the week.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9074150" y="4922242"/>
            <a:ext cx="2552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 · WHERE</a:t>
            </a:r>
            <a:endParaRPr lang="en-US" sz="1000" dirty="0"/>
          </a:p>
        </p:txBody>
      </p:sp>
      <p:sp>
        <p:nvSpPr>
          <p:cNvPr id="44" name="Text 41"/>
          <p:cNvSpPr/>
          <p:nvPr/>
        </p:nvSpPr>
        <p:spPr>
          <a:xfrm>
            <a:off x="9074150" y="5150842"/>
            <a:ext cx="2552700" cy="246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Front desk · all therapists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982960" y="6330950"/>
            <a:ext cx="104953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Fernlight</a:t>
            </a:r>
            <a:endParaRPr lang="en-US" sz="1300" dirty="0"/>
          </a:p>
        </p:txBody>
      </p:sp>
      <p:sp>
        <p:nvSpPr>
          <p:cNvPr id="46" name="Text 43"/>
          <p:cNvSpPr/>
          <p:nvPr/>
        </p:nvSpPr>
        <p:spPr>
          <a:xfrm>
            <a:off x="1727696" y="6350000"/>
            <a:ext cx="300920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Owner's monthly review · September 2026</a:t>
            </a:r>
            <a:endParaRPr lang="en-US" sz="1100" dirty="0"/>
          </a:p>
        </p:txBody>
      </p:sp>
      <p:sp>
        <p:nvSpPr>
          <p:cNvPr id="47" name="Text 44"/>
          <p:cNvSpPr/>
          <p:nvPr/>
        </p:nvSpPr>
        <p:spPr>
          <a:xfrm>
            <a:off x="11001673" y="6350000"/>
            <a:ext cx="82202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aArWwQ/bg-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396331"/>
            <a:ext cx="10668000" cy="0"/>
          </a:xfrm>
          <a:prstGeom prst="line">
            <a:avLst/>
          </a:prstGeom>
          <a:noFill/>
          <a:ln w="12700">
            <a:solidFill>
              <a:srgbClr val="1F3A2E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62000" y="2929731"/>
            <a:ext cx="10668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62000" y="3463131"/>
            <a:ext cx="10668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62000" y="3996531"/>
            <a:ext cx="10668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62000" y="4529931"/>
            <a:ext cx="10668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62000" y="5063331"/>
            <a:ext cx="10668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62000" y="5596731"/>
            <a:ext cx="10668000" cy="0"/>
          </a:xfrm>
          <a:prstGeom prst="line">
            <a:avLst/>
          </a:prstGeom>
          <a:noFill/>
          <a:ln w="12700">
            <a:solidFill>
              <a:srgbClr val="1F3A2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62000" y="584200"/>
            <a:ext cx="11061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3E6A4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BUILT FROM DRIVERS, NOT ASSERTED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62000" y="908050"/>
            <a:ext cx="10236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Each offer is volume × price, with the sales we'd have made anyway taken out. Every row is yours to argue.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762000" y="2155031"/>
            <a:ext cx="2374900" cy="190500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OFFER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3111500" y="2155031"/>
            <a:ext cx="2819400" cy="190500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VOLUME ASSUMPTION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5905500" y="2155031"/>
            <a:ext cx="2120900" cy="190500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PRICE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8001000" y="1989931"/>
            <a:ext cx="2311400" cy="355600"/>
          </a:xfrm>
          <a:prstGeom prst="rect">
            <a:avLst/>
          </a:prstGeom>
          <a:noFill/>
          <a:ln/>
        </p:spPr>
        <p:txBody>
          <a:bodyPr wrap="square" lIns="0" tIns="0" rIns="12700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14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TAKEN OUT (WOULD'VE HAPPENED)</a:t>
            </a:r>
            <a:endParaRPr lang="en-US" sz="1140" dirty="0"/>
          </a:p>
        </p:txBody>
      </p:sp>
      <p:sp>
        <p:nvSpPr>
          <p:cNvPr id="16" name="Text 13"/>
          <p:cNvSpPr/>
          <p:nvPr/>
        </p:nvSpPr>
        <p:spPr>
          <a:xfrm>
            <a:off x="10274300" y="2155031"/>
            <a:ext cx="1168400" cy="190500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r" indent="0" marL="0">
              <a:lnSpc>
                <a:spcPts val="1300"/>
              </a:lnSpc>
              <a:buNone/>
            </a:pPr>
            <a:r>
              <a:rPr lang="en-US" sz="10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ADDS IN OCT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62000" y="2561729"/>
            <a:ext cx="23749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· Quiet Hours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3111500" y="2466876"/>
            <a:ext cx="2819400" cy="405011"/>
          </a:xfrm>
          <a:prstGeom prst="rect">
            <a:avLst/>
          </a:prstGeom>
          <a:noFill/>
          <a:ln/>
        </p:spPr>
        <p:txBody>
          <a:bodyPr wrap="squar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27 bookings: a third of the ~82 idle 1–4pm hours, Oct 7–29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5905500" y="2561729"/>
            <a:ext cx="21209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$105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8001000" y="2561729"/>
            <a:ext cx="23114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 at full price: −$22.50 each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10274300" y="2561729"/>
            <a:ext cx="11684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r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+$2,655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762000" y="3095129"/>
            <a:ext cx="23749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 · Fern &amp; Rain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3111500" y="3095129"/>
            <a:ext cx="28194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24 bundles (18 Rituals sold in Sept)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5905500" y="3095129"/>
            <a:ext cx="21209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$285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8001000" y="3000276"/>
            <a:ext cx="2311400" cy="405011"/>
          </a:xfrm>
          <a:prstGeom prst="rect">
            <a:avLst/>
          </a:prstGeom>
          <a:noFill/>
          <a:ln/>
        </p:spPr>
        <p:txBody>
          <a:bodyPr wrap="squar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 would have bought the Ritual: count $90 uplift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10274300" y="3095129"/>
            <a:ext cx="11684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r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+$5,280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762000" y="3628529"/>
            <a:ext cx="23749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 · Welcome Back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3111500" y="3533676"/>
            <a:ext cx="2819400" cy="405011"/>
          </a:xfrm>
          <a:prstGeom prst="rect">
            <a:avLst/>
          </a:prstGeom>
          <a:noFill/>
          <a:ln/>
        </p:spPr>
        <p:txBody>
          <a:bodyPr wrap="squar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 of 47 lapsed clients return (1 in 3), one visit each</a:t>
            </a:r>
            <a:endParaRPr lang="en-US" sz="1150" dirty="0"/>
          </a:p>
        </p:txBody>
      </p:sp>
      <p:sp>
        <p:nvSpPr>
          <p:cNvPr id="29" name="Text 26"/>
          <p:cNvSpPr/>
          <p:nvPr/>
        </p:nvSpPr>
        <p:spPr>
          <a:xfrm>
            <a:off x="5905500" y="3628529"/>
            <a:ext cx="21209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$137.55 avg − $25</a:t>
            </a:r>
            <a:endParaRPr lang="en-US" sz="1150" dirty="0"/>
          </a:p>
        </p:txBody>
      </p:sp>
      <p:sp>
        <p:nvSpPr>
          <p:cNvPr id="30" name="Text 27"/>
          <p:cNvSpPr/>
          <p:nvPr/>
        </p:nvSpPr>
        <p:spPr>
          <a:xfrm>
            <a:off x="8001000" y="3628529"/>
            <a:ext cx="23114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None: no September visits</a:t>
            </a:r>
            <a:endParaRPr lang="en-US" sz="1150" dirty="0"/>
          </a:p>
        </p:txBody>
      </p:sp>
      <p:sp>
        <p:nvSpPr>
          <p:cNvPr id="31" name="Text 28"/>
          <p:cNvSpPr/>
          <p:nvPr/>
        </p:nvSpPr>
        <p:spPr>
          <a:xfrm>
            <a:off x="10274300" y="3628529"/>
            <a:ext cx="11684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r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+$1,801</a:t>
            </a:r>
            <a:endParaRPr lang="en-US" sz="1150" dirty="0"/>
          </a:p>
        </p:txBody>
      </p:sp>
      <p:sp>
        <p:nvSpPr>
          <p:cNvPr id="32" name="Text 29"/>
          <p:cNvSpPr/>
          <p:nvPr/>
        </p:nvSpPr>
        <p:spPr>
          <a:xfrm>
            <a:off x="762000" y="4161929"/>
            <a:ext cx="23749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 · At the Desk</a:t>
            </a:r>
            <a:endParaRPr lang="en-US" sz="1150" dirty="0"/>
          </a:p>
        </p:txBody>
      </p:sp>
      <p:sp>
        <p:nvSpPr>
          <p:cNvPr id="33" name="Text 30"/>
          <p:cNvSpPr/>
          <p:nvPr/>
        </p:nvSpPr>
        <p:spPr>
          <a:xfrm>
            <a:off x="3111500" y="4067076"/>
            <a:ext cx="2819400" cy="405011"/>
          </a:xfrm>
          <a:prstGeom prst="rect">
            <a:avLst/>
          </a:prstGeom>
          <a:noFill/>
          <a:ln/>
        </p:spPr>
        <p:txBody>
          <a:bodyPr wrap="squar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 members above the +5/month trend; 13 Restore Three (avg 7)</a:t>
            </a:r>
            <a:endParaRPr lang="en-US" sz="1150" dirty="0"/>
          </a:p>
        </p:txBody>
      </p:sp>
      <p:sp>
        <p:nvSpPr>
          <p:cNvPr id="34" name="Text 31"/>
          <p:cNvSpPr/>
          <p:nvPr/>
        </p:nvSpPr>
        <p:spPr>
          <a:xfrm>
            <a:off x="5905500" y="4161929"/>
            <a:ext cx="21209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$105 · $185 · $345</a:t>
            </a:r>
            <a:endParaRPr lang="en-US" sz="1150" dirty="0"/>
          </a:p>
        </p:txBody>
      </p:sp>
      <p:sp>
        <p:nvSpPr>
          <p:cNvPr id="35" name="Text 32"/>
          <p:cNvSpPr/>
          <p:nvPr/>
        </p:nvSpPr>
        <p:spPr>
          <a:xfrm>
            <a:off x="8001000" y="4161929"/>
            <a:ext cx="23114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Trend joiners excluded</a:t>
            </a:r>
            <a:endParaRPr lang="en-US" sz="1150" dirty="0"/>
          </a:p>
        </p:txBody>
      </p:sp>
      <p:sp>
        <p:nvSpPr>
          <p:cNvPr id="36" name="Text 33"/>
          <p:cNvSpPr/>
          <p:nvPr/>
        </p:nvSpPr>
        <p:spPr>
          <a:xfrm>
            <a:off x="10274300" y="4161929"/>
            <a:ext cx="11684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r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+$2,755</a:t>
            </a:r>
            <a:endParaRPr lang="en-US" sz="1150" dirty="0"/>
          </a:p>
        </p:txBody>
      </p:sp>
      <p:sp>
        <p:nvSpPr>
          <p:cNvPr id="37" name="Text 34"/>
          <p:cNvSpPr/>
          <p:nvPr/>
        </p:nvSpPr>
        <p:spPr>
          <a:xfrm>
            <a:off x="762000" y="4695329"/>
            <a:ext cx="23749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Shift swaps</a:t>
            </a:r>
            <a:endParaRPr lang="en-US" sz="1150" dirty="0"/>
          </a:p>
        </p:txBody>
      </p:sp>
      <p:sp>
        <p:nvSpPr>
          <p:cNvPr id="38" name="Text 35"/>
          <p:cNvSpPr/>
          <p:nvPr/>
        </p:nvSpPr>
        <p:spPr>
          <a:xfrm>
            <a:off x="3111500" y="4600476"/>
            <a:ext cx="2819400" cy="405011"/>
          </a:xfrm>
          <a:prstGeom prst="rect">
            <a:avLst/>
          </a:prstGeom>
          <a:noFill/>
          <a:ln/>
        </p:spPr>
        <p:txBody>
          <a:bodyPr wrap="squar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Moved shifts fill at 50%, less what they filled where they were: +7.5 h</a:t>
            </a:r>
            <a:endParaRPr lang="en-US" sz="1150" dirty="0"/>
          </a:p>
        </p:txBody>
      </p:sp>
      <p:sp>
        <p:nvSpPr>
          <p:cNvPr id="39" name="Text 36"/>
          <p:cNvSpPr/>
          <p:nvPr/>
        </p:nvSpPr>
        <p:spPr>
          <a:xfrm>
            <a:off x="5905500" y="4695329"/>
            <a:ext cx="21209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$127.90 per booked hour</a:t>
            </a:r>
            <a:endParaRPr lang="en-US" sz="1150" dirty="0"/>
          </a:p>
        </p:txBody>
      </p:sp>
      <p:sp>
        <p:nvSpPr>
          <p:cNvPr id="40" name="Text 37"/>
          <p:cNvSpPr/>
          <p:nvPr/>
        </p:nvSpPr>
        <p:spPr>
          <a:xfrm>
            <a:off x="8001000" y="4695329"/>
            <a:ext cx="23114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Old shifts at 34% and 44.5%</a:t>
            </a:r>
            <a:endParaRPr lang="en-US" sz="1150" dirty="0"/>
          </a:p>
        </p:txBody>
      </p:sp>
      <p:sp>
        <p:nvSpPr>
          <p:cNvPr id="41" name="Text 38"/>
          <p:cNvSpPr/>
          <p:nvPr/>
        </p:nvSpPr>
        <p:spPr>
          <a:xfrm>
            <a:off x="10274300" y="4695329"/>
            <a:ext cx="11684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r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+$955</a:t>
            </a:r>
            <a:endParaRPr lang="en-US" sz="1150" dirty="0"/>
          </a:p>
        </p:txBody>
      </p:sp>
      <p:sp>
        <p:nvSpPr>
          <p:cNvPr id="42" name="Text 39"/>
          <p:cNvSpPr/>
          <p:nvPr/>
        </p:nvSpPr>
        <p:spPr>
          <a:xfrm>
            <a:off x="762000" y="5228729"/>
            <a:ext cx="23749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Plan total</a:t>
            </a:r>
            <a:endParaRPr lang="en-US" sz="1150" dirty="0"/>
          </a:p>
        </p:txBody>
      </p:sp>
      <p:sp>
        <p:nvSpPr>
          <p:cNvPr id="43" name="Text 40"/>
          <p:cNvSpPr/>
          <p:nvPr/>
        </p:nvSpPr>
        <p:spPr>
          <a:xfrm>
            <a:off x="3111500" y="5133876"/>
            <a:ext cx="2819400" cy="405011"/>
          </a:xfrm>
          <a:prstGeom prst="rect">
            <a:avLst/>
          </a:prstGeom>
          <a:noFill/>
          <a:ln/>
        </p:spPr>
        <p:txBody>
          <a:bodyPr wrap="squar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~92 extra booked hours: utilisation ~55% → ~62%</a:t>
            </a:r>
            <a:endParaRPr lang="en-US" sz="1150" dirty="0"/>
          </a:p>
        </p:txBody>
      </p:sp>
      <p:sp>
        <p:nvSpPr>
          <p:cNvPr id="44" name="Text 41"/>
          <p:cNvSpPr/>
          <p:nvPr/>
        </p:nvSpPr>
        <p:spPr>
          <a:xfrm>
            <a:off x="8001000" y="5133876"/>
            <a:ext cx="2311400" cy="405011"/>
          </a:xfrm>
          <a:prstGeom prst="rect">
            <a:avLst/>
          </a:prstGeom>
          <a:noFill/>
          <a:ln/>
        </p:spPr>
        <p:txBody>
          <a:bodyPr wrap="square" lIns="0" tIns="0" rIns="12700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Discounts given: $1,968, already netted</a:t>
            </a:r>
            <a:endParaRPr lang="en-US" sz="1150" dirty="0"/>
          </a:p>
        </p:txBody>
      </p:sp>
      <p:sp>
        <p:nvSpPr>
          <p:cNvPr id="45" name="Text 42"/>
          <p:cNvSpPr/>
          <p:nvPr/>
        </p:nvSpPr>
        <p:spPr>
          <a:xfrm>
            <a:off x="10274300" y="5228729"/>
            <a:ext cx="1168400" cy="215205"/>
          </a:xfrm>
          <a:prstGeom prst="rect">
            <a:avLst/>
          </a:prstGeom>
          <a:noFill/>
          <a:ln/>
        </p:spPr>
        <p:txBody>
          <a:bodyPr wrap="none" lIns="0" tIns="0" rIns="127000" bIns="0" rtlCol="0" anchor="t"/>
          <a:lstStyle/>
          <a:p>
            <a:pPr algn="r" indent="0" marL="0">
              <a:lnSpc>
                <a:spcPts val="1495"/>
              </a:lnSpc>
              <a:buNone/>
            </a:pPr>
            <a:r>
              <a:rPr lang="en-US" sz="115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+$13,446</a:t>
            </a:r>
            <a:endParaRPr lang="en-US" sz="1150" dirty="0"/>
          </a:p>
        </p:txBody>
      </p:sp>
      <p:sp>
        <p:nvSpPr>
          <p:cNvPr id="46" name="Text 43"/>
          <p:cNvSpPr/>
          <p:nvPr/>
        </p:nvSpPr>
        <p:spPr>
          <a:xfrm>
            <a:off x="982960" y="6330950"/>
            <a:ext cx="104953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Fernlight</a:t>
            </a:r>
            <a:endParaRPr lang="en-US" sz="1300" dirty="0"/>
          </a:p>
        </p:txBody>
      </p:sp>
      <p:sp>
        <p:nvSpPr>
          <p:cNvPr id="47" name="Text 44"/>
          <p:cNvSpPr/>
          <p:nvPr/>
        </p:nvSpPr>
        <p:spPr>
          <a:xfrm>
            <a:off x="1727696" y="6350000"/>
            <a:ext cx="300920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Owner's monthly review · September 2026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11014373" y="6350000"/>
            <a:ext cx="80932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aArWwQ/bg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587500" y="2364581"/>
            <a:ext cx="812800" cy="444500"/>
          </a:xfrm>
          <a:prstGeom prst="roundRect">
            <a:avLst>
              <a:gd name="adj" fmla="val 8571"/>
            </a:avLst>
          </a:prstGeom>
          <a:solidFill>
            <a:srgbClr val="6B3F5E"/>
          </a:solidFill>
          <a:ln/>
        </p:spPr>
      </p:sp>
      <p:sp>
        <p:nvSpPr>
          <p:cNvPr id="4" name="Shape 1"/>
          <p:cNvSpPr/>
          <p:nvPr/>
        </p:nvSpPr>
        <p:spPr>
          <a:xfrm>
            <a:off x="2463800" y="2364581"/>
            <a:ext cx="812800" cy="444500"/>
          </a:xfrm>
          <a:prstGeom prst="roundRect">
            <a:avLst>
              <a:gd name="adj" fmla="val 8571"/>
            </a:avLst>
          </a:prstGeom>
          <a:solidFill>
            <a:srgbClr val="DBE7DC"/>
          </a:solidFill>
          <a:ln/>
        </p:spPr>
      </p:sp>
      <p:sp>
        <p:nvSpPr>
          <p:cNvPr id="5" name="Shape 2"/>
          <p:cNvSpPr/>
          <p:nvPr/>
        </p:nvSpPr>
        <p:spPr>
          <a:xfrm>
            <a:off x="3340100" y="2364581"/>
            <a:ext cx="812800" cy="444500"/>
          </a:xfrm>
          <a:prstGeom prst="roundRect">
            <a:avLst>
              <a:gd name="adj" fmla="val 8571"/>
            </a:avLst>
          </a:prstGeom>
          <a:solidFill>
            <a:srgbClr val="DBE7DC"/>
          </a:solidFill>
          <a:ln/>
        </p:spPr>
      </p:sp>
      <p:sp>
        <p:nvSpPr>
          <p:cNvPr id="6" name="Shape 3"/>
          <p:cNvSpPr/>
          <p:nvPr/>
        </p:nvSpPr>
        <p:spPr>
          <a:xfrm>
            <a:off x="4216400" y="2364581"/>
            <a:ext cx="812800" cy="444500"/>
          </a:xfrm>
          <a:prstGeom prst="roundRect">
            <a:avLst>
              <a:gd name="adj" fmla="val 8571"/>
            </a:avLst>
          </a:prstGeom>
          <a:solidFill>
            <a:srgbClr val="DBE7DC"/>
          </a:solidFill>
          <a:ln/>
        </p:spPr>
      </p:sp>
      <p:sp>
        <p:nvSpPr>
          <p:cNvPr id="7" name="Shape 4"/>
          <p:cNvSpPr/>
          <p:nvPr/>
        </p:nvSpPr>
        <p:spPr>
          <a:xfrm>
            <a:off x="5092700" y="2364581"/>
            <a:ext cx="812800" cy="444500"/>
          </a:xfrm>
          <a:prstGeom prst="roundRect">
            <a:avLst>
              <a:gd name="adj" fmla="val 8571"/>
            </a:avLst>
          </a:prstGeom>
          <a:solidFill>
            <a:srgbClr val="FAFBF8"/>
          </a:solidFill>
          <a:ln/>
        </p:spPr>
      </p:sp>
      <p:sp>
        <p:nvSpPr>
          <p:cNvPr id="8" name="Shape 5"/>
          <p:cNvSpPr/>
          <p:nvPr/>
        </p:nvSpPr>
        <p:spPr>
          <a:xfrm>
            <a:off x="5969000" y="2364581"/>
            <a:ext cx="812800" cy="444500"/>
          </a:xfrm>
          <a:prstGeom prst="roundRect">
            <a:avLst>
              <a:gd name="adj" fmla="val 8571"/>
            </a:avLst>
          </a:prstGeom>
          <a:solidFill>
            <a:srgbClr val="DBE7DC"/>
          </a:solidFill>
          <a:ln/>
        </p:spPr>
      </p:sp>
      <p:sp>
        <p:nvSpPr>
          <p:cNvPr id="9" name="Shape 6"/>
          <p:cNvSpPr/>
          <p:nvPr/>
        </p:nvSpPr>
        <p:spPr>
          <a:xfrm>
            <a:off x="1587500" y="2885281"/>
            <a:ext cx="812800" cy="444500"/>
          </a:xfrm>
          <a:prstGeom prst="roundRect">
            <a:avLst>
              <a:gd name="adj" fmla="val 8571"/>
            </a:avLst>
          </a:prstGeom>
          <a:solidFill>
            <a:srgbClr val="DBE7DC"/>
          </a:solidFill>
          <a:ln/>
        </p:spPr>
      </p:sp>
      <p:sp>
        <p:nvSpPr>
          <p:cNvPr id="10" name="Shape 7"/>
          <p:cNvSpPr/>
          <p:nvPr/>
        </p:nvSpPr>
        <p:spPr>
          <a:xfrm>
            <a:off x="2463800" y="2885281"/>
            <a:ext cx="812800" cy="444500"/>
          </a:xfrm>
          <a:prstGeom prst="roundRect">
            <a:avLst>
              <a:gd name="adj" fmla="val 8571"/>
            </a:avLst>
          </a:prstGeom>
          <a:solidFill>
            <a:srgbClr val="FAFBF8"/>
          </a:solidFill>
          <a:ln/>
        </p:spPr>
      </p:sp>
      <p:sp>
        <p:nvSpPr>
          <p:cNvPr id="11" name="Shape 8"/>
          <p:cNvSpPr/>
          <p:nvPr/>
        </p:nvSpPr>
        <p:spPr>
          <a:xfrm>
            <a:off x="3340100" y="2885281"/>
            <a:ext cx="812800" cy="444500"/>
          </a:xfrm>
          <a:prstGeom prst="roundRect">
            <a:avLst>
              <a:gd name="adj" fmla="val 8571"/>
            </a:avLst>
          </a:prstGeom>
          <a:solidFill>
            <a:srgbClr val="DBE7DC"/>
          </a:solidFill>
          <a:ln/>
        </p:spPr>
      </p:sp>
      <p:sp>
        <p:nvSpPr>
          <p:cNvPr id="12" name="Shape 9"/>
          <p:cNvSpPr/>
          <p:nvPr/>
        </p:nvSpPr>
        <p:spPr>
          <a:xfrm>
            <a:off x="4216400" y="2885281"/>
            <a:ext cx="812800" cy="444500"/>
          </a:xfrm>
          <a:prstGeom prst="roundRect">
            <a:avLst>
              <a:gd name="adj" fmla="val 8571"/>
            </a:avLst>
          </a:prstGeom>
          <a:solidFill>
            <a:srgbClr val="6B3F5E"/>
          </a:solidFill>
          <a:ln/>
        </p:spPr>
      </p:sp>
      <p:sp>
        <p:nvSpPr>
          <p:cNvPr id="13" name="Shape 10"/>
          <p:cNvSpPr/>
          <p:nvPr/>
        </p:nvSpPr>
        <p:spPr>
          <a:xfrm>
            <a:off x="5092700" y="2885281"/>
            <a:ext cx="812800" cy="444500"/>
          </a:xfrm>
          <a:prstGeom prst="roundRect">
            <a:avLst>
              <a:gd name="adj" fmla="val 8571"/>
            </a:avLst>
          </a:prstGeom>
          <a:solidFill>
            <a:srgbClr val="DBE7DC"/>
          </a:solidFill>
          <a:ln/>
        </p:spPr>
      </p:sp>
      <p:sp>
        <p:nvSpPr>
          <p:cNvPr id="14" name="Shape 11"/>
          <p:cNvSpPr/>
          <p:nvPr/>
        </p:nvSpPr>
        <p:spPr>
          <a:xfrm>
            <a:off x="5969000" y="2885281"/>
            <a:ext cx="812800" cy="444500"/>
          </a:xfrm>
          <a:prstGeom prst="roundRect">
            <a:avLst>
              <a:gd name="adj" fmla="val 8571"/>
            </a:avLst>
          </a:prstGeom>
          <a:solidFill>
            <a:srgbClr val="DBE7DC"/>
          </a:solidFill>
          <a:ln/>
        </p:spPr>
      </p:sp>
      <p:sp>
        <p:nvSpPr>
          <p:cNvPr id="15" name="Shape 12"/>
          <p:cNvSpPr/>
          <p:nvPr/>
        </p:nvSpPr>
        <p:spPr>
          <a:xfrm>
            <a:off x="7239000" y="3224312"/>
            <a:ext cx="4191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62000" y="584200"/>
            <a:ext cx="11061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3E6A4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THE PLAN NEEDS FROM THE ROSTER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62000" y="908050"/>
            <a:ext cx="10236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Two shift swaps, no extra hours: move capacity off the emptiest shifts to where the offers and demand are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1397000" y="2091531"/>
            <a:ext cx="12065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Tue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2273300" y="2091531"/>
            <a:ext cx="12065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Wed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3149600" y="2091531"/>
            <a:ext cx="12065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Thu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4025900" y="2091531"/>
            <a:ext cx="12065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Fri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4902200" y="2091531"/>
            <a:ext cx="12065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Sat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5778500" y="2091531"/>
            <a:ext cx="12065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Sun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762000" y="2463006"/>
            <a:ext cx="1155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Theo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1587500" y="2364581"/>
            <a:ext cx="889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moves in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2463800" y="2364581"/>
            <a:ext cx="889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52%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3340100" y="2364581"/>
            <a:ext cx="889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60%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4216400" y="2364581"/>
            <a:ext cx="889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63%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5272187" y="2605881"/>
            <a:ext cx="847427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was 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34%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5969000" y="2364581"/>
            <a:ext cx="889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57%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762000" y="2983706"/>
            <a:ext cx="115570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Ezra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1587500" y="2885281"/>
            <a:ext cx="889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58%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2596158" y="3126581"/>
            <a:ext cx="941685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was 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44.5%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3340100" y="2885281"/>
            <a:ext cx="889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57%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4216400" y="2885281"/>
            <a:ext cx="889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moves in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5092700" y="2885281"/>
            <a:ext cx="889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53%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5969000" y="2885281"/>
            <a:ext cx="889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51%</a:t>
            </a:r>
            <a:endParaRPr lang="en-US" sz="1200" dirty="0"/>
          </a:p>
        </p:txBody>
      </p:sp>
      <p:sp>
        <p:nvSpPr>
          <p:cNvPr id="38" name="Text 35"/>
          <p:cNvSpPr/>
          <p:nvPr/>
        </p:nvSpPr>
        <p:spPr>
          <a:xfrm>
            <a:off x="762000" y="3456781"/>
            <a:ext cx="5791200" cy="455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95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Weeks of Oct 13, 20 and 27: three shifts each, so both keep five days a week and pay is unchanged. Percentages are their own September utilisation on that day.</a:t>
            </a:r>
            <a:endParaRPr lang="en-US" sz="1200" dirty="0"/>
          </a:p>
        </p:txBody>
      </p:sp>
      <p:sp>
        <p:nvSpPr>
          <p:cNvPr id="39" name="Text 36"/>
          <p:cNvSpPr/>
          <p:nvPr/>
        </p:nvSpPr>
        <p:spPr>
          <a:xfrm>
            <a:off x="7239000" y="2091531"/>
            <a:ext cx="45847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Theo: Saturday → Tuesday</a:t>
            </a:r>
            <a:endParaRPr lang="en-US" sz="1400" dirty="0"/>
          </a:p>
        </p:txBody>
      </p:sp>
      <p:sp>
        <p:nvSpPr>
          <p:cNvPr id="40" name="Text 37"/>
          <p:cNvSpPr/>
          <p:nvPr/>
        </p:nvSpPr>
        <p:spPr>
          <a:xfrm>
            <a:off x="7239000" y="2409031"/>
            <a:ext cx="4267200" cy="713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His Saturday is our emptiest shift. Tuesday is our biggest revenue day ($17,835) and a Quiet Hours day with no Theo on it. Saturday keeps five therapists.</a:t>
            </a:r>
            <a:endParaRPr lang="en-US" sz="1200" dirty="0"/>
          </a:p>
        </p:txBody>
      </p:sp>
      <p:sp>
        <p:nvSpPr>
          <p:cNvPr id="41" name="Text 38"/>
          <p:cNvSpPr/>
          <p:nvPr/>
        </p:nvSpPr>
        <p:spPr>
          <a:xfrm>
            <a:off x="7239000" y="3364012"/>
            <a:ext cx="45847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Ezra: Wednesday → Friday</a:t>
            </a:r>
            <a:endParaRPr lang="en-US" sz="1400" dirty="0"/>
          </a:p>
        </p:txBody>
      </p:sp>
      <p:sp>
        <p:nvSpPr>
          <p:cNvPr id="42" name="Text 39"/>
          <p:cNvSpPr/>
          <p:nvPr/>
        </p:nvSpPr>
        <p:spPr>
          <a:xfrm>
            <a:off x="7239000" y="3681512"/>
            <a:ext cx="42672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Wednesday is our weakest day at 49.7%; Friday is the busiest weekday at 62.1% and runs one therapist short.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982960" y="6330950"/>
            <a:ext cx="104953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Fernlight</a:t>
            </a:r>
            <a:endParaRPr lang="en-US" sz="1300" dirty="0"/>
          </a:p>
        </p:txBody>
      </p:sp>
      <p:sp>
        <p:nvSpPr>
          <p:cNvPr id="44" name="Text 41"/>
          <p:cNvSpPr/>
          <p:nvPr/>
        </p:nvSpPr>
        <p:spPr>
          <a:xfrm>
            <a:off x="1727696" y="6350000"/>
            <a:ext cx="300920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Owner's monthly review · September 2026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11033423" y="6350000"/>
            <a:ext cx="79027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aArWwQ/bg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5209381"/>
            <a:ext cx="10668000" cy="0"/>
          </a:xfrm>
          <a:prstGeom prst="line">
            <a:avLst/>
          </a:prstGeom>
          <a:noFill/>
          <a:ln w="12700">
            <a:solidFill>
              <a:srgbClr val="1F3A2E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857250" y="4234855"/>
            <a:ext cx="762000" cy="968077"/>
          </a:xfrm>
          <a:prstGeom prst="roundRect">
            <a:avLst>
              <a:gd name="adj" fmla="val 3333"/>
            </a:avLst>
          </a:prstGeom>
          <a:solidFill>
            <a:srgbClr val="1F3A2E"/>
          </a:solidFill>
          <a:ln/>
        </p:spPr>
      </p:sp>
      <p:sp>
        <p:nvSpPr>
          <p:cNvPr id="5" name="Shape 2"/>
          <p:cNvSpPr/>
          <p:nvPr/>
        </p:nvSpPr>
        <p:spPr>
          <a:xfrm>
            <a:off x="1924050" y="3723481"/>
            <a:ext cx="762000" cy="511373"/>
          </a:xfrm>
          <a:prstGeom prst="roundRect">
            <a:avLst>
              <a:gd name="adj" fmla="val 4967"/>
            </a:avLst>
          </a:prstGeom>
          <a:solidFill>
            <a:srgbClr val="9DBBA5"/>
          </a:solidFill>
          <a:ln/>
        </p:spPr>
      </p:sp>
      <p:sp>
        <p:nvSpPr>
          <p:cNvPr id="6" name="Shape 3"/>
          <p:cNvSpPr/>
          <p:nvPr/>
        </p:nvSpPr>
        <p:spPr>
          <a:xfrm>
            <a:off x="2990850" y="3723481"/>
            <a:ext cx="762000" cy="261640"/>
          </a:xfrm>
          <a:prstGeom prst="roundRect">
            <a:avLst>
              <a:gd name="adj" fmla="val 9708"/>
            </a:avLst>
          </a:prstGeom>
          <a:solidFill>
            <a:srgbClr val="C9B2A0"/>
          </a:solidFill>
          <a:ln/>
        </p:spPr>
      </p:sp>
      <p:sp>
        <p:nvSpPr>
          <p:cNvPr id="7" name="Shape 4"/>
          <p:cNvSpPr/>
          <p:nvPr/>
        </p:nvSpPr>
        <p:spPr>
          <a:xfrm>
            <a:off x="4057650" y="3985121"/>
            <a:ext cx="762000" cy="1217811"/>
          </a:xfrm>
          <a:prstGeom prst="roundRect">
            <a:avLst>
              <a:gd name="adj" fmla="val 3333"/>
            </a:avLst>
          </a:prstGeom>
          <a:solidFill>
            <a:srgbClr val="1F3A2E"/>
          </a:solidFill>
          <a:ln/>
        </p:spPr>
      </p:sp>
      <p:sp>
        <p:nvSpPr>
          <p:cNvPr id="8" name="Shape 5"/>
          <p:cNvSpPr/>
          <p:nvPr/>
        </p:nvSpPr>
        <p:spPr>
          <a:xfrm>
            <a:off x="5124450" y="3678634"/>
            <a:ext cx="762000" cy="306487"/>
          </a:xfrm>
          <a:prstGeom prst="roundRect">
            <a:avLst>
              <a:gd name="adj" fmla="val 8287"/>
            </a:avLst>
          </a:prstGeom>
          <a:solidFill>
            <a:srgbClr val="6B3F5E"/>
          </a:solidFill>
          <a:ln/>
        </p:spPr>
      </p:sp>
      <p:sp>
        <p:nvSpPr>
          <p:cNvPr id="9" name="Shape 6"/>
          <p:cNvSpPr/>
          <p:nvPr/>
        </p:nvSpPr>
        <p:spPr>
          <a:xfrm>
            <a:off x="6191250" y="3069034"/>
            <a:ext cx="762000" cy="609600"/>
          </a:xfrm>
          <a:prstGeom prst="roundRect">
            <a:avLst>
              <a:gd name="adj" fmla="val 4167"/>
            </a:avLst>
          </a:prstGeom>
          <a:solidFill>
            <a:srgbClr val="6B3F5E"/>
          </a:solidFill>
          <a:ln/>
        </p:spPr>
      </p:sp>
      <p:sp>
        <p:nvSpPr>
          <p:cNvPr id="10" name="Shape 7"/>
          <p:cNvSpPr/>
          <p:nvPr/>
        </p:nvSpPr>
        <p:spPr>
          <a:xfrm>
            <a:off x="7258050" y="2861072"/>
            <a:ext cx="762000" cy="207863"/>
          </a:xfrm>
          <a:prstGeom prst="roundRect">
            <a:avLst>
              <a:gd name="adj" fmla="val 12220"/>
            </a:avLst>
          </a:prstGeom>
          <a:solidFill>
            <a:srgbClr val="6B3F5E"/>
          </a:solidFill>
          <a:ln/>
        </p:spPr>
      </p:sp>
      <p:sp>
        <p:nvSpPr>
          <p:cNvPr id="11" name="Shape 8"/>
          <p:cNvSpPr/>
          <p:nvPr/>
        </p:nvSpPr>
        <p:spPr>
          <a:xfrm>
            <a:off x="8324850" y="2542977"/>
            <a:ext cx="762000" cy="317996"/>
          </a:xfrm>
          <a:prstGeom prst="roundRect">
            <a:avLst>
              <a:gd name="adj" fmla="val 7988"/>
            </a:avLst>
          </a:prstGeom>
          <a:solidFill>
            <a:srgbClr val="6B3F5E"/>
          </a:solidFill>
          <a:ln/>
        </p:spPr>
      </p:sp>
      <p:sp>
        <p:nvSpPr>
          <p:cNvPr id="12" name="Shape 9"/>
          <p:cNvSpPr/>
          <p:nvPr/>
        </p:nvSpPr>
        <p:spPr>
          <a:xfrm>
            <a:off x="9391650" y="2432745"/>
            <a:ext cx="762000" cy="110232"/>
          </a:xfrm>
          <a:prstGeom prst="roundRect">
            <a:avLst>
              <a:gd name="adj" fmla="val 23042"/>
            </a:avLst>
          </a:prstGeom>
          <a:solidFill>
            <a:srgbClr val="6B3F5E"/>
          </a:solidFill>
          <a:ln/>
        </p:spPr>
      </p:sp>
      <p:sp>
        <p:nvSpPr>
          <p:cNvPr id="13" name="Shape 10"/>
          <p:cNvSpPr/>
          <p:nvPr/>
        </p:nvSpPr>
        <p:spPr>
          <a:xfrm>
            <a:off x="10458450" y="2432745"/>
            <a:ext cx="762000" cy="2770188"/>
          </a:xfrm>
          <a:prstGeom prst="roundRect">
            <a:avLst>
              <a:gd name="adj" fmla="val 3333"/>
            </a:avLst>
          </a:prstGeom>
          <a:solidFill>
            <a:srgbClr val="1F3A2E"/>
          </a:solidFill>
          <a:ln/>
        </p:spPr>
      </p:sp>
      <p:sp>
        <p:nvSpPr>
          <p:cNvPr id="14" name="Text 11"/>
          <p:cNvSpPr/>
          <p:nvPr/>
        </p:nvSpPr>
        <p:spPr>
          <a:xfrm>
            <a:off x="762000" y="584200"/>
            <a:ext cx="11061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3E6A4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SEPTEMBER TO OCTOBER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62000" y="908050"/>
            <a:ext cx="10236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From a no-change October of $100,548, the plan adds $13,446 for a forecast of $113,994</a:t>
            </a:r>
            <a:endParaRPr lang="en-US" sz="3000" dirty="0"/>
          </a:p>
        </p:txBody>
      </p:sp>
      <p:sp>
        <p:nvSpPr>
          <p:cNvPr id="16" name="Text 13"/>
          <p:cNvSpPr/>
          <p:nvPr/>
        </p:nvSpPr>
        <p:spPr>
          <a:xfrm>
            <a:off x="571500" y="3993555"/>
            <a:ext cx="1346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$98,385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730250" y="5291931"/>
            <a:ext cx="10287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14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September actual</a:t>
            </a:r>
            <a:endParaRPr lang="en-US" sz="1140" dirty="0"/>
          </a:p>
        </p:txBody>
      </p:sp>
      <p:sp>
        <p:nvSpPr>
          <p:cNvPr id="18" name="Text 15"/>
          <p:cNvSpPr/>
          <p:nvPr/>
        </p:nvSpPr>
        <p:spPr>
          <a:xfrm>
            <a:off x="1638300" y="3482181"/>
            <a:ext cx="1346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+$4,430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797050" y="5291931"/>
            <a:ext cx="10287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14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Calendar: +1 open day</a:t>
            </a:r>
            <a:endParaRPr lang="en-US" sz="1140" dirty="0"/>
          </a:p>
        </p:txBody>
      </p:sp>
      <p:sp>
        <p:nvSpPr>
          <p:cNvPr id="20" name="Text 17"/>
          <p:cNvSpPr/>
          <p:nvPr/>
        </p:nvSpPr>
        <p:spPr>
          <a:xfrm>
            <a:off x="2705100" y="3482181"/>
            <a:ext cx="1346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−$2,267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2863850" y="5291931"/>
            <a:ext cx="10287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14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Packages to 3-mo avg</a:t>
            </a:r>
            <a:endParaRPr lang="en-US" sz="1140" dirty="0"/>
          </a:p>
        </p:txBody>
      </p:sp>
      <p:sp>
        <p:nvSpPr>
          <p:cNvPr id="22" name="Text 19"/>
          <p:cNvSpPr/>
          <p:nvPr/>
        </p:nvSpPr>
        <p:spPr>
          <a:xfrm>
            <a:off x="3771900" y="3743821"/>
            <a:ext cx="1346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$100,548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3930650" y="5291931"/>
            <a:ext cx="10287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14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No-change October</a:t>
            </a:r>
            <a:endParaRPr lang="en-US" sz="1140" dirty="0"/>
          </a:p>
        </p:txBody>
      </p:sp>
      <p:sp>
        <p:nvSpPr>
          <p:cNvPr id="24" name="Text 21"/>
          <p:cNvSpPr/>
          <p:nvPr/>
        </p:nvSpPr>
        <p:spPr>
          <a:xfrm>
            <a:off x="4838700" y="3437334"/>
            <a:ext cx="1346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+$2,655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4838700" y="5291931"/>
            <a:ext cx="1346200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· Quiet Hours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5905500" y="2827734"/>
            <a:ext cx="1346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+$5,280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5905500" y="5291931"/>
            <a:ext cx="1346200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 · Fern &amp; Rain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6972300" y="2619772"/>
            <a:ext cx="1346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+$1,801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7131050" y="5291931"/>
            <a:ext cx="10287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14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 · Welcome Back</a:t>
            </a:r>
            <a:endParaRPr lang="en-US" sz="1140" dirty="0"/>
          </a:p>
        </p:txBody>
      </p:sp>
      <p:sp>
        <p:nvSpPr>
          <p:cNvPr id="30" name="Text 27"/>
          <p:cNvSpPr/>
          <p:nvPr/>
        </p:nvSpPr>
        <p:spPr>
          <a:xfrm>
            <a:off x="8039100" y="2301677"/>
            <a:ext cx="1346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+$2,755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8039100" y="5291931"/>
            <a:ext cx="1346200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 · At the Desk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9105900" y="2191544"/>
            <a:ext cx="1346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+$955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9105900" y="5291931"/>
            <a:ext cx="1346200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0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Shift swaps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10172700" y="2191544"/>
            <a:ext cx="13462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$113,994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10331450" y="5291931"/>
            <a:ext cx="10287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14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October forecast</a:t>
            </a:r>
            <a:endParaRPr lang="en-US" sz="1140" dirty="0"/>
          </a:p>
        </p:txBody>
      </p:sp>
      <p:sp>
        <p:nvSpPr>
          <p:cNvPr id="36" name="Text 33"/>
          <p:cNvSpPr/>
          <p:nvPr/>
        </p:nvSpPr>
        <p:spPr>
          <a:xfrm>
            <a:off x="762000" y="5901531"/>
            <a:ext cx="10744200" cy="455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95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Axis starts at $90,000. Calendar: October has one more Thu, Fri and Sat and one fewer Tue and Wed, each valued at September's revenue per open day. Packages: September's $7,480 was high, so we assume the Jul–Sep average ($5,213). Memberships held flat at 36; the +5/month trend is upside.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982960" y="6330950"/>
            <a:ext cx="104953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Fernlight</a:t>
            </a:r>
            <a:endParaRPr lang="en-US" sz="1300" dirty="0"/>
          </a:p>
        </p:txBody>
      </p:sp>
      <p:sp>
        <p:nvSpPr>
          <p:cNvPr id="38" name="Text 35"/>
          <p:cNvSpPr/>
          <p:nvPr/>
        </p:nvSpPr>
        <p:spPr>
          <a:xfrm>
            <a:off x="1727696" y="6350000"/>
            <a:ext cx="300920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Owner's monthly review · September 2026</a:t>
            </a:r>
            <a:endParaRPr lang="en-US" sz="1100" dirty="0"/>
          </a:p>
        </p:txBody>
      </p:sp>
      <p:sp>
        <p:nvSpPr>
          <p:cNvPr id="39" name="Text 36"/>
          <p:cNvSpPr/>
          <p:nvPr/>
        </p:nvSpPr>
        <p:spPr>
          <a:xfrm>
            <a:off x="11065173" y="6350000"/>
            <a:ext cx="75852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aArWwQ/bg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2999581"/>
            <a:ext cx="5207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62000" y="3698081"/>
            <a:ext cx="5207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62000" y="4396581"/>
            <a:ext cx="5207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62000" y="4898231"/>
            <a:ext cx="52070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62000" y="5399881"/>
            <a:ext cx="5207000" cy="0"/>
          </a:xfrm>
          <a:prstGeom prst="line">
            <a:avLst/>
          </a:prstGeom>
          <a:noFill/>
          <a:ln w="12700">
            <a:solidFill>
              <a:srgbClr val="1F3A2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62000" y="5552281"/>
            <a:ext cx="5207000" cy="635000"/>
          </a:xfrm>
          <a:prstGeom prst="roundRect">
            <a:avLst>
              <a:gd name="adj" fmla="val 10000"/>
            </a:avLst>
          </a:prstGeom>
          <a:solidFill>
            <a:srgbClr val="F0E5EC"/>
          </a:solidFill>
          <a:ln/>
        </p:spPr>
      </p:sp>
      <p:sp>
        <p:nvSpPr>
          <p:cNvPr id="9" name="Shape 6"/>
          <p:cNvSpPr/>
          <p:nvPr/>
        </p:nvSpPr>
        <p:spPr>
          <a:xfrm>
            <a:off x="6426200" y="3136702"/>
            <a:ext cx="50038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426200" y="3972322"/>
            <a:ext cx="50038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26200" y="4612382"/>
            <a:ext cx="5003800" cy="0"/>
          </a:xfrm>
          <a:prstGeom prst="line">
            <a:avLst/>
          </a:prstGeom>
          <a:noFill/>
          <a:ln w="12700">
            <a:solidFill>
              <a:srgbClr val="D3DBD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2000" y="584200"/>
            <a:ext cx="11061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3E6A4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COST, RETURN AND GUARDRAILS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62000" y="908050"/>
            <a:ext cx="10236200" cy="90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It costs about $2,800 and should return $3.85 for every dollar, with a checkpoint on October 17 to stop what isn't working</a:t>
            </a:r>
            <a:endParaRPr lang="en-US" sz="3000" dirty="0"/>
          </a:p>
        </p:txBody>
      </p:sp>
      <p:sp>
        <p:nvSpPr>
          <p:cNvPr id="14" name="Text 11"/>
          <p:cNvSpPr/>
          <p:nvPr/>
        </p:nvSpPr>
        <p:spPr>
          <a:xfrm>
            <a:off x="762000" y="2091531"/>
            <a:ext cx="5600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COST OF THE PLAN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62000" y="2434431"/>
            <a:ext cx="3599259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Therapist commission on added treatments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762000" y="2694781"/>
            <a:ext cx="3599259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Assumed 15% of $10,691; set to your actual rate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5381427" y="2402681"/>
            <a:ext cx="981273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$1,604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762000" y="3132931"/>
            <a:ext cx="2994422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Products &amp; supplies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762000" y="3393281"/>
            <a:ext cx="2994422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4.48% of treatment revenue, as in September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5526484" y="3101181"/>
            <a:ext cx="836216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$479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762000" y="3831431"/>
            <a:ext cx="278517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Quiet Hours &amp; bundle promotion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762000" y="4091781"/>
            <a:ext cx="278517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In-spa cards and a local social boost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5513784" y="3799681"/>
            <a:ext cx="848916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$600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762000" y="4529931"/>
            <a:ext cx="2722662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Welcome Back cards &amp; postage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5633938" y="4498181"/>
            <a:ext cx="728762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$90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762000" y="5031581"/>
            <a:ext cx="112524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Total cost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5381427" y="4999831"/>
            <a:ext cx="981273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$2,773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939800" y="5780881"/>
            <a:ext cx="3308648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Added revenue $13,446 − cost $2,773 =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4734719" y="5679281"/>
            <a:ext cx="1450181" cy="431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000" b="1" dirty="0">
                <a:solidFill>
                  <a:srgbClr val="6B3F5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+$10,673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6426200" y="2091531"/>
            <a:ext cx="53975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GUARDRAILS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6426200" y="2389981"/>
            <a:ext cx="53975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Checkpoint: Saturday, Oct 17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6426200" y="2643981"/>
            <a:ext cx="5080000" cy="44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Stop Quiet Hours if fewer than 12 are booked; stop the bundle if fewer than 10 are sold.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6426200" y="3225602"/>
            <a:ext cx="53975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Discounts stay fenced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6426200" y="3479602"/>
            <a:ext cx="5080000" cy="44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2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Quiet Hours only Tue–Thu 1–4pm; one bundle per client; Welcome Back expires Oct 31.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6426200" y="4061222"/>
            <a:ext cx="53975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3A2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Members are not discounted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6426200" y="4315222"/>
            <a:ext cx="5397500" cy="246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At the Desk is a full-price offer; members keep their 10–15% add-on rate.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982960" y="6330950"/>
            <a:ext cx="104953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3A2E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Fernlight</a:t>
            </a:r>
            <a:endParaRPr lang="en-US" sz="1300" dirty="0"/>
          </a:p>
        </p:txBody>
      </p:sp>
      <p:sp>
        <p:nvSpPr>
          <p:cNvPr id="38" name="Text 35"/>
          <p:cNvSpPr/>
          <p:nvPr/>
        </p:nvSpPr>
        <p:spPr>
          <a:xfrm>
            <a:off x="1727696" y="6350000"/>
            <a:ext cx="300920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Owner's monthly review · September 2026</a:t>
            </a:r>
            <a:endParaRPr lang="en-US" sz="1100" dirty="0"/>
          </a:p>
        </p:txBody>
      </p:sp>
      <p:sp>
        <p:nvSpPr>
          <p:cNvPr id="39" name="Text 36"/>
          <p:cNvSpPr/>
          <p:nvPr/>
        </p:nvSpPr>
        <p:spPr>
          <a:xfrm>
            <a:off x="11046123" y="6350000"/>
            <a:ext cx="77757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55645B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tive-pptx-aArWwQ/bg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2000" y="1690291"/>
            <a:ext cx="3437434" cy="2095500"/>
          </a:xfrm>
          <a:prstGeom prst="roundRect">
            <a:avLst>
              <a:gd name="adj" fmla="val 3030"/>
            </a:avLst>
          </a:prstGeom>
          <a:solidFill>
            <a:srgbClr val="2A4A3B"/>
          </a:solidFill>
          <a:ln/>
        </p:spPr>
      </p:sp>
      <p:sp>
        <p:nvSpPr>
          <p:cNvPr id="4" name="Shape 1"/>
          <p:cNvSpPr/>
          <p:nvPr/>
        </p:nvSpPr>
        <p:spPr>
          <a:xfrm>
            <a:off x="4377234" y="1690291"/>
            <a:ext cx="3437434" cy="2095500"/>
          </a:xfrm>
          <a:prstGeom prst="roundRect">
            <a:avLst>
              <a:gd name="adj" fmla="val 3030"/>
            </a:avLst>
          </a:prstGeom>
          <a:solidFill>
            <a:srgbClr val="2A4A3B"/>
          </a:solidFill>
          <a:ln/>
        </p:spPr>
      </p:sp>
      <p:sp>
        <p:nvSpPr>
          <p:cNvPr id="5" name="Shape 2"/>
          <p:cNvSpPr/>
          <p:nvPr/>
        </p:nvSpPr>
        <p:spPr>
          <a:xfrm>
            <a:off x="7992467" y="1690291"/>
            <a:ext cx="3437434" cy="2095500"/>
          </a:xfrm>
          <a:prstGeom prst="roundRect">
            <a:avLst>
              <a:gd name="adj" fmla="val 3030"/>
            </a:avLst>
          </a:prstGeom>
          <a:solidFill>
            <a:srgbClr val="2A4A3B"/>
          </a:solidFill>
          <a:ln/>
        </p:spPr>
      </p:sp>
      <p:sp>
        <p:nvSpPr>
          <p:cNvPr id="6" name="Text 3"/>
          <p:cNvSpPr/>
          <p:nvPr/>
        </p:nvSpPr>
        <p:spPr>
          <a:xfrm>
            <a:off x="762000" y="584200"/>
            <a:ext cx="11061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E2B65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DECISION · NEEDED BY TUESDAY, OCTOBER 6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762000" y="908050"/>
            <a:ext cx="10553700" cy="477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dirty="0">
                <a:solidFill>
                  <a:srgbClr val="EEF2EC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Three yeses, and October can start on Wednesday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977900" y="1893491"/>
            <a:ext cx="3399334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3200" dirty="0">
                <a:solidFill>
                  <a:srgbClr val="E2B65C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1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977900" y="2414191"/>
            <a:ext cx="339933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EEF2E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 the four offers, Oct 7–31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977900" y="2715816"/>
            <a:ext cx="3081834" cy="474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68"/>
              </a:lnSpc>
              <a:buNone/>
            </a:pPr>
            <a:r>
              <a:rPr lang="en-US" sz="115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Quiet Hours, Fern &amp; Rain Afternoon, Welcome Back and At the Desk, as priced on page 9.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4593134" y="1893491"/>
            <a:ext cx="3399334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3200" dirty="0">
                <a:solidFill>
                  <a:srgbClr val="E2B65C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2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4593134" y="2414191"/>
            <a:ext cx="339933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EEF2E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Swap two shifts for three weeks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593134" y="2715816"/>
            <a:ext cx="3081834" cy="685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68"/>
              </a:lnSpc>
              <a:buNone/>
            </a:pPr>
            <a:r>
              <a:rPr lang="en-US" sz="115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Theo Saturday → Tuesday, Ezra Wednesday → Friday, weeks of Oct 13, 20 and 27, with their agreement.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8208367" y="1893491"/>
            <a:ext cx="3399334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3200" dirty="0">
                <a:solidFill>
                  <a:srgbClr val="E2B65C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3</a:t>
            </a:r>
            <a:endParaRPr lang="en-US" sz="3200" dirty="0"/>
          </a:p>
        </p:txBody>
      </p:sp>
      <p:sp>
        <p:nvSpPr>
          <p:cNvPr id="15" name="Text 12"/>
          <p:cNvSpPr/>
          <p:nvPr/>
        </p:nvSpPr>
        <p:spPr>
          <a:xfrm>
            <a:off x="8208367" y="2414191"/>
            <a:ext cx="339933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EEF2E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Release $690 for promotion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8208367" y="2715816"/>
            <a:ext cx="3081834" cy="685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68"/>
              </a:lnSpc>
              <a:buNone/>
            </a:pPr>
            <a:r>
              <a:rPr lang="en-US" sz="115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$600 for cards and a local social boost, $90 for Welcome Back cards. Commission and products scale with sales.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762000" y="4141391"/>
            <a:ext cx="3273326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dirty="0">
                <a:solidFill>
                  <a:srgbClr val="EEF2EC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$113,994</a:t>
            </a:r>
            <a:endParaRPr lang="en-US" sz="3600" dirty="0"/>
          </a:p>
        </p:txBody>
      </p:sp>
      <p:sp>
        <p:nvSpPr>
          <p:cNvPr id="18" name="Text 15"/>
          <p:cNvSpPr/>
          <p:nvPr/>
        </p:nvSpPr>
        <p:spPr>
          <a:xfrm>
            <a:off x="762000" y="4649391"/>
            <a:ext cx="3273326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October forecast, vs $100,548 with no change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4149626" y="4141391"/>
            <a:ext cx="2389981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dirty="0">
                <a:solidFill>
                  <a:srgbClr val="EEF2EC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+$10,673</a:t>
            </a:r>
            <a:endParaRPr lang="en-US" sz="3600" dirty="0"/>
          </a:p>
        </p:txBody>
      </p:sp>
      <p:sp>
        <p:nvSpPr>
          <p:cNvPr id="20" name="Text 17"/>
          <p:cNvSpPr/>
          <p:nvPr/>
        </p:nvSpPr>
        <p:spPr>
          <a:xfrm>
            <a:off x="4149626" y="4649391"/>
            <a:ext cx="2389981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after $2,773 of cost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6653907" y="4141391"/>
            <a:ext cx="2320627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dirty="0">
                <a:solidFill>
                  <a:srgbClr val="EEF2EC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~62%</a:t>
            </a:r>
            <a:endParaRPr lang="en-US" sz="3600" dirty="0"/>
          </a:p>
        </p:txBody>
      </p:sp>
      <p:sp>
        <p:nvSpPr>
          <p:cNvPr id="22" name="Text 19"/>
          <p:cNvSpPr/>
          <p:nvPr/>
        </p:nvSpPr>
        <p:spPr>
          <a:xfrm>
            <a:off x="6653907" y="4649391"/>
            <a:ext cx="232062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therapist utilisation, from ~55%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982960" y="6330950"/>
            <a:ext cx="104953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EEF2EC"/>
                </a:solidFill>
                <a:latin typeface="Newsreader Display" pitchFamily="34" charset="0"/>
                <a:ea typeface="Newsreader Display" pitchFamily="34" charset="-122"/>
                <a:cs typeface="Newsreader Display" pitchFamily="34" charset="-120"/>
              </a:rPr>
              <a:t>Fernlight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1727696" y="6350000"/>
            <a:ext cx="300920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Owner's monthly review · September 2026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11046123" y="6350000"/>
            <a:ext cx="77757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 </a:t>
            </a:r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A9BDAE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2026-10-05T06:15:50Z</dcterms:created>
  <dcterms:modified xsi:type="dcterms:W3CDTF">2026-10-05T06:15:50Z</dcterms:modified>
</cp:coreProperties>
</file>